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60"/>
  </p:notesMasterIdLst>
  <p:sldIdLst>
    <p:sldId id="256" r:id="rId2"/>
    <p:sldId id="380" r:id="rId3"/>
    <p:sldId id="257" r:id="rId4"/>
    <p:sldId id="277" r:id="rId5"/>
    <p:sldId id="278" r:id="rId6"/>
    <p:sldId id="290" r:id="rId7"/>
    <p:sldId id="288" r:id="rId8"/>
    <p:sldId id="308" r:id="rId9"/>
    <p:sldId id="335" r:id="rId10"/>
    <p:sldId id="281" r:id="rId11"/>
    <p:sldId id="377" r:id="rId12"/>
    <p:sldId id="305" r:id="rId13"/>
    <p:sldId id="306" r:id="rId14"/>
    <p:sldId id="312" r:id="rId15"/>
    <p:sldId id="379" r:id="rId16"/>
    <p:sldId id="381" r:id="rId17"/>
    <p:sldId id="313" r:id="rId18"/>
    <p:sldId id="292" r:id="rId19"/>
    <p:sldId id="357" r:id="rId20"/>
    <p:sldId id="355" r:id="rId21"/>
    <p:sldId id="293" r:id="rId22"/>
    <p:sldId id="338" r:id="rId23"/>
    <p:sldId id="358" r:id="rId24"/>
    <p:sldId id="294" r:id="rId25"/>
    <p:sldId id="339" r:id="rId26"/>
    <p:sldId id="359" r:id="rId27"/>
    <p:sldId id="314" r:id="rId28"/>
    <p:sldId id="295" r:id="rId29"/>
    <p:sldId id="296" r:id="rId30"/>
    <p:sldId id="297" r:id="rId31"/>
    <p:sldId id="315" r:id="rId32"/>
    <p:sldId id="298" r:id="rId33"/>
    <p:sldId id="299" r:id="rId34"/>
    <p:sldId id="316" r:id="rId35"/>
    <p:sldId id="300" r:id="rId36"/>
    <p:sldId id="345" r:id="rId37"/>
    <p:sldId id="370" r:id="rId38"/>
    <p:sldId id="301" r:id="rId39"/>
    <p:sldId id="346" r:id="rId40"/>
    <p:sldId id="371" r:id="rId41"/>
    <p:sldId id="302" r:id="rId42"/>
    <p:sldId id="317" r:id="rId43"/>
    <p:sldId id="347" r:id="rId44"/>
    <p:sldId id="372" r:id="rId45"/>
    <p:sldId id="318" r:id="rId46"/>
    <p:sldId id="348" r:id="rId47"/>
    <p:sldId id="373" r:id="rId48"/>
    <p:sldId id="319" r:id="rId49"/>
    <p:sldId id="349" r:id="rId50"/>
    <p:sldId id="374" r:id="rId51"/>
    <p:sldId id="320" r:id="rId52"/>
    <p:sldId id="304" r:id="rId53"/>
    <p:sldId id="353" r:id="rId54"/>
    <p:sldId id="264" r:id="rId55"/>
    <p:sldId id="310" r:id="rId56"/>
    <p:sldId id="311" r:id="rId57"/>
    <p:sldId id="275" r:id="rId58"/>
    <p:sldId id="261" r:id="rId5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184" autoAdjust="0"/>
  </p:normalViewPr>
  <p:slideViewPr>
    <p:cSldViewPr>
      <p:cViewPr varScale="1">
        <p:scale>
          <a:sx n="63" d="100"/>
          <a:sy n="63" d="100"/>
        </p:scale>
        <p:origin x="-109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_rels/data3.xml.rels><?xml version="1.0" encoding="UTF-8" standalone="yes"?>
<Relationships xmlns="http://schemas.openxmlformats.org/package/2006/relationships"><Relationship Id="rId1" Type="http://schemas.openxmlformats.org/officeDocument/2006/relationships/slide" Target="../slides/slide11.xml"/></Relationships>
</file>

<file path=ppt/diagrams/_rels/data4.xml.rels><?xml version="1.0" encoding="UTF-8" standalone="yes"?>
<Relationships xmlns="http://schemas.openxmlformats.org/package/2006/relationships"><Relationship Id="rId1"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7">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97112B-F92B-46DF-85D3-D029E73A102C}" type="doc">
      <dgm:prSet loTypeId="urn:microsoft.com/office/officeart/2005/8/layout/hProcess9" loCatId="process" qsTypeId="urn:microsoft.com/office/officeart/2005/8/quickstyle/simple1#1" qsCatId="simple" csTypeId="urn:microsoft.com/office/officeart/2005/8/colors/accent1_2#1" csCatId="accent1" phldr="1"/>
      <dgm:spPr/>
    </dgm:pt>
    <dgm:pt modelId="{5B43A8DA-E450-4341-B740-1D57EC3D5D45}">
      <dgm:prSet phldrT="[Text]"/>
      <dgm:spPr/>
      <dgm:t>
        <a:bodyPr/>
        <a:lstStyle/>
        <a:p>
          <a:r>
            <a:rPr lang="en-US" dirty="0" smtClean="0"/>
            <a:t>Patient has atrial fibrillation.</a:t>
          </a:r>
          <a:endParaRPr lang="en-US" dirty="0"/>
        </a:p>
      </dgm:t>
    </dgm:pt>
    <dgm:pt modelId="{B12D2103-5A61-4336-886A-BD5EB363AC68}" type="parTrans" cxnId="{5A9822E6-FC14-4008-B640-607471D386F4}">
      <dgm:prSet/>
      <dgm:spPr/>
      <dgm:t>
        <a:bodyPr/>
        <a:lstStyle/>
        <a:p>
          <a:endParaRPr lang="en-US"/>
        </a:p>
      </dgm:t>
    </dgm:pt>
    <dgm:pt modelId="{B808213B-AED0-4177-9D38-0469BE07B952}" type="sibTrans" cxnId="{5A9822E6-FC14-4008-B640-607471D386F4}">
      <dgm:prSet/>
      <dgm:spPr/>
      <dgm:t>
        <a:bodyPr/>
        <a:lstStyle/>
        <a:p>
          <a:endParaRPr lang="en-US"/>
        </a:p>
      </dgm:t>
    </dgm:pt>
    <dgm:pt modelId="{86D38E46-C4BC-47A8-A401-C43428488CB2}">
      <dgm:prSet phldrT="[Text]"/>
      <dgm:spPr/>
      <dgm:t>
        <a:bodyPr/>
        <a:lstStyle/>
        <a:p>
          <a:r>
            <a:rPr lang="en-US" dirty="0" smtClean="0"/>
            <a:t>Heart doesn’t perfuse blood as forcefully as normal and therefore blood flow is slower.</a:t>
          </a:r>
          <a:endParaRPr lang="en-US" dirty="0"/>
        </a:p>
      </dgm:t>
    </dgm:pt>
    <dgm:pt modelId="{363C760E-9F2F-4478-8577-8190A201E923}" type="parTrans" cxnId="{9830F116-12FC-44EB-A445-1C97F8D96F2F}">
      <dgm:prSet/>
      <dgm:spPr/>
      <dgm:t>
        <a:bodyPr/>
        <a:lstStyle/>
        <a:p>
          <a:endParaRPr lang="en-US"/>
        </a:p>
      </dgm:t>
    </dgm:pt>
    <dgm:pt modelId="{68212968-C6BE-46CC-B1B4-72021D4E75DD}" type="sibTrans" cxnId="{9830F116-12FC-44EB-A445-1C97F8D96F2F}">
      <dgm:prSet/>
      <dgm:spPr/>
      <dgm:t>
        <a:bodyPr/>
        <a:lstStyle/>
        <a:p>
          <a:endParaRPr lang="en-US"/>
        </a:p>
      </dgm:t>
    </dgm:pt>
    <dgm:pt modelId="{D10AF0D0-21CB-4968-A612-D7CEA65DBDAB}">
      <dgm:prSet phldrT="[Text]"/>
      <dgm:spPr/>
      <dgm:t>
        <a:bodyPr/>
        <a:lstStyle/>
        <a:p>
          <a:r>
            <a:rPr lang="en-US" dirty="0" smtClean="0"/>
            <a:t>This slow flow leads to an increase in clot formation, which tend to land in the left atrial appendage of the heart.</a:t>
          </a:r>
          <a:endParaRPr lang="en-US" dirty="0"/>
        </a:p>
      </dgm:t>
    </dgm:pt>
    <dgm:pt modelId="{78507D61-3687-4092-AAD9-AA7FD4F8BC0B}" type="parTrans" cxnId="{121F685E-4B7C-4BDA-8281-BA3CE1D47E1E}">
      <dgm:prSet/>
      <dgm:spPr/>
      <dgm:t>
        <a:bodyPr/>
        <a:lstStyle/>
        <a:p>
          <a:endParaRPr lang="en-US"/>
        </a:p>
      </dgm:t>
    </dgm:pt>
    <dgm:pt modelId="{E2723816-235A-42D3-84F8-BEE867FEC5BA}" type="sibTrans" cxnId="{121F685E-4B7C-4BDA-8281-BA3CE1D47E1E}">
      <dgm:prSet/>
      <dgm:spPr/>
      <dgm:t>
        <a:bodyPr/>
        <a:lstStyle/>
        <a:p>
          <a:endParaRPr lang="en-US"/>
        </a:p>
      </dgm:t>
    </dgm:pt>
    <dgm:pt modelId="{4E222D50-A2AD-48B0-8D22-44706A256371}" type="pres">
      <dgm:prSet presAssocID="{9397112B-F92B-46DF-85D3-D029E73A102C}" presName="CompostProcess" presStyleCnt="0">
        <dgm:presLayoutVars>
          <dgm:dir/>
          <dgm:resizeHandles val="exact"/>
        </dgm:presLayoutVars>
      </dgm:prSet>
      <dgm:spPr/>
    </dgm:pt>
    <dgm:pt modelId="{DABB0FBB-B8C5-41F2-AE37-7E4FED02DAF0}" type="pres">
      <dgm:prSet presAssocID="{9397112B-F92B-46DF-85D3-D029E73A102C}" presName="arrow" presStyleLbl="bgShp" presStyleIdx="0" presStyleCnt="1"/>
      <dgm:spPr/>
    </dgm:pt>
    <dgm:pt modelId="{F5E35FED-CBAB-4EE9-8476-494E01328520}" type="pres">
      <dgm:prSet presAssocID="{9397112B-F92B-46DF-85D3-D029E73A102C}" presName="linearProcess" presStyleCnt="0"/>
      <dgm:spPr/>
    </dgm:pt>
    <dgm:pt modelId="{B1175EFA-3E11-467D-9BAA-4916EDD5832C}" type="pres">
      <dgm:prSet presAssocID="{5B43A8DA-E450-4341-B740-1D57EC3D5D45}" presName="textNode" presStyleLbl="node1" presStyleIdx="0" presStyleCnt="3">
        <dgm:presLayoutVars>
          <dgm:bulletEnabled val="1"/>
        </dgm:presLayoutVars>
      </dgm:prSet>
      <dgm:spPr/>
      <dgm:t>
        <a:bodyPr/>
        <a:lstStyle/>
        <a:p>
          <a:endParaRPr lang="en-US"/>
        </a:p>
      </dgm:t>
    </dgm:pt>
    <dgm:pt modelId="{FE2C96F2-38CA-44E8-85EF-0693F7184D59}" type="pres">
      <dgm:prSet presAssocID="{B808213B-AED0-4177-9D38-0469BE07B952}" presName="sibTrans" presStyleCnt="0"/>
      <dgm:spPr/>
    </dgm:pt>
    <dgm:pt modelId="{AF47B9CA-6534-4DDB-8C93-64F9A4B58B9F}" type="pres">
      <dgm:prSet presAssocID="{86D38E46-C4BC-47A8-A401-C43428488CB2}" presName="textNode" presStyleLbl="node1" presStyleIdx="1" presStyleCnt="3">
        <dgm:presLayoutVars>
          <dgm:bulletEnabled val="1"/>
        </dgm:presLayoutVars>
      </dgm:prSet>
      <dgm:spPr/>
      <dgm:t>
        <a:bodyPr/>
        <a:lstStyle/>
        <a:p>
          <a:endParaRPr lang="en-US"/>
        </a:p>
      </dgm:t>
    </dgm:pt>
    <dgm:pt modelId="{FC2E31EB-EFAF-4186-A401-C32F11B87653}" type="pres">
      <dgm:prSet presAssocID="{68212968-C6BE-46CC-B1B4-72021D4E75DD}" presName="sibTrans" presStyleCnt="0"/>
      <dgm:spPr/>
    </dgm:pt>
    <dgm:pt modelId="{378B3C87-C950-4711-AB38-42B6C397700C}" type="pres">
      <dgm:prSet presAssocID="{D10AF0D0-21CB-4968-A612-D7CEA65DBDAB}" presName="textNode" presStyleLbl="node1" presStyleIdx="2" presStyleCnt="3">
        <dgm:presLayoutVars>
          <dgm:bulletEnabled val="1"/>
        </dgm:presLayoutVars>
      </dgm:prSet>
      <dgm:spPr/>
      <dgm:t>
        <a:bodyPr/>
        <a:lstStyle/>
        <a:p>
          <a:endParaRPr lang="en-US"/>
        </a:p>
      </dgm:t>
    </dgm:pt>
  </dgm:ptLst>
  <dgm:cxnLst>
    <dgm:cxn modelId="{9A190473-7D2B-4AD5-A890-89C009808DCE}" type="presOf" srcId="{9397112B-F92B-46DF-85D3-D029E73A102C}" destId="{4E222D50-A2AD-48B0-8D22-44706A256371}" srcOrd="0" destOrd="0" presId="urn:microsoft.com/office/officeart/2005/8/layout/hProcess9"/>
    <dgm:cxn modelId="{A97B1BC2-00CB-4AE0-A03C-7A69C912311A}" type="presOf" srcId="{86D38E46-C4BC-47A8-A401-C43428488CB2}" destId="{AF47B9CA-6534-4DDB-8C93-64F9A4B58B9F}" srcOrd="0" destOrd="0" presId="urn:microsoft.com/office/officeart/2005/8/layout/hProcess9"/>
    <dgm:cxn modelId="{F7C344F0-10D5-43AB-AFAE-053602DF85BB}" type="presOf" srcId="{D10AF0D0-21CB-4968-A612-D7CEA65DBDAB}" destId="{378B3C87-C950-4711-AB38-42B6C397700C}" srcOrd="0" destOrd="0" presId="urn:microsoft.com/office/officeart/2005/8/layout/hProcess9"/>
    <dgm:cxn modelId="{5A9822E6-FC14-4008-B640-607471D386F4}" srcId="{9397112B-F92B-46DF-85D3-D029E73A102C}" destId="{5B43A8DA-E450-4341-B740-1D57EC3D5D45}" srcOrd="0" destOrd="0" parTransId="{B12D2103-5A61-4336-886A-BD5EB363AC68}" sibTransId="{B808213B-AED0-4177-9D38-0469BE07B952}"/>
    <dgm:cxn modelId="{9830F116-12FC-44EB-A445-1C97F8D96F2F}" srcId="{9397112B-F92B-46DF-85D3-D029E73A102C}" destId="{86D38E46-C4BC-47A8-A401-C43428488CB2}" srcOrd="1" destOrd="0" parTransId="{363C760E-9F2F-4478-8577-8190A201E923}" sibTransId="{68212968-C6BE-46CC-B1B4-72021D4E75DD}"/>
    <dgm:cxn modelId="{B9B8A306-C140-4C48-94C6-F0BD182DDB08}" type="presOf" srcId="{5B43A8DA-E450-4341-B740-1D57EC3D5D45}" destId="{B1175EFA-3E11-467D-9BAA-4916EDD5832C}" srcOrd="0" destOrd="0" presId="urn:microsoft.com/office/officeart/2005/8/layout/hProcess9"/>
    <dgm:cxn modelId="{121F685E-4B7C-4BDA-8281-BA3CE1D47E1E}" srcId="{9397112B-F92B-46DF-85D3-D029E73A102C}" destId="{D10AF0D0-21CB-4968-A612-D7CEA65DBDAB}" srcOrd="2" destOrd="0" parTransId="{78507D61-3687-4092-AAD9-AA7FD4F8BC0B}" sibTransId="{E2723816-235A-42D3-84F8-BEE867FEC5BA}"/>
    <dgm:cxn modelId="{A58066C6-482C-4F0D-9C20-91D749D98167}" type="presParOf" srcId="{4E222D50-A2AD-48B0-8D22-44706A256371}" destId="{DABB0FBB-B8C5-41F2-AE37-7E4FED02DAF0}" srcOrd="0" destOrd="0" presId="urn:microsoft.com/office/officeart/2005/8/layout/hProcess9"/>
    <dgm:cxn modelId="{BF542426-2E1E-4F07-9749-6A274CAEA805}" type="presParOf" srcId="{4E222D50-A2AD-48B0-8D22-44706A256371}" destId="{F5E35FED-CBAB-4EE9-8476-494E01328520}" srcOrd="1" destOrd="0" presId="urn:microsoft.com/office/officeart/2005/8/layout/hProcess9"/>
    <dgm:cxn modelId="{0C86E238-AA7B-46B9-8CA6-93109B12E62D}" type="presParOf" srcId="{F5E35FED-CBAB-4EE9-8476-494E01328520}" destId="{B1175EFA-3E11-467D-9BAA-4916EDD5832C}" srcOrd="0" destOrd="0" presId="urn:microsoft.com/office/officeart/2005/8/layout/hProcess9"/>
    <dgm:cxn modelId="{DC2E819A-C56B-4488-975F-919C69DF163D}" type="presParOf" srcId="{F5E35FED-CBAB-4EE9-8476-494E01328520}" destId="{FE2C96F2-38CA-44E8-85EF-0693F7184D59}" srcOrd="1" destOrd="0" presId="urn:microsoft.com/office/officeart/2005/8/layout/hProcess9"/>
    <dgm:cxn modelId="{52E13496-5937-4110-8A71-1206507E86B9}" type="presParOf" srcId="{F5E35FED-CBAB-4EE9-8476-494E01328520}" destId="{AF47B9CA-6534-4DDB-8C93-64F9A4B58B9F}" srcOrd="2" destOrd="0" presId="urn:microsoft.com/office/officeart/2005/8/layout/hProcess9"/>
    <dgm:cxn modelId="{B6ADD867-8BB8-47B3-B3B0-46E85955859B}" type="presParOf" srcId="{F5E35FED-CBAB-4EE9-8476-494E01328520}" destId="{FC2E31EB-EFAF-4186-A401-C32F11B87653}" srcOrd="3" destOrd="0" presId="urn:microsoft.com/office/officeart/2005/8/layout/hProcess9"/>
    <dgm:cxn modelId="{D7F22B5C-5E9F-4A56-920E-8B318543598E}" type="presParOf" srcId="{F5E35FED-CBAB-4EE9-8476-494E01328520}" destId="{378B3C87-C950-4711-AB38-42B6C397700C}" srcOrd="4"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51E637-5307-407C-97C5-3E4FDEFC175A}" type="doc">
      <dgm:prSet loTypeId="urn:microsoft.com/office/officeart/2005/8/layout/hProcess9" loCatId="process" qsTypeId="urn:microsoft.com/office/officeart/2005/8/quickstyle/simple1#2" qsCatId="simple" csTypeId="urn:microsoft.com/office/officeart/2005/8/colors/accent1_2#2" csCatId="accent1" phldr="1"/>
      <dgm:spPr/>
      <dgm:t>
        <a:bodyPr/>
        <a:lstStyle/>
        <a:p>
          <a:endParaRPr lang="en-US"/>
        </a:p>
      </dgm:t>
    </dgm:pt>
    <dgm:pt modelId="{5F9FFF6B-640E-4C71-8E55-5ED89293A7D8}">
      <dgm:prSet/>
      <dgm:spPr/>
      <dgm:t>
        <a:bodyPr/>
        <a:lstStyle/>
        <a:p>
          <a:pPr rtl="0"/>
          <a:r>
            <a:rPr lang="en-US" dirty="0" smtClean="0"/>
            <a:t>The thrombus may land in the left atrial appendage causing no real concern, or</a:t>
          </a:r>
          <a:endParaRPr lang="en-US" dirty="0"/>
        </a:p>
      </dgm:t>
    </dgm:pt>
    <dgm:pt modelId="{6C1D849B-3CA1-4AAE-8766-E5E002DA30F8}" type="parTrans" cxnId="{0C7273F4-6FAB-44EC-A947-A93E3B8A816D}">
      <dgm:prSet/>
      <dgm:spPr/>
      <dgm:t>
        <a:bodyPr/>
        <a:lstStyle/>
        <a:p>
          <a:endParaRPr lang="en-US"/>
        </a:p>
      </dgm:t>
    </dgm:pt>
    <dgm:pt modelId="{1E2B5528-B1FB-4D74-BEBD-211D57AB7CB6}" type="sibTrans" cxnId="{0C7273F4-6FAB-44EC-A947-A93E3B8A816D}">
      <dgm:prSet/>
      <dgm:spPr/>
      <dgm:t>
        <a:bodyPr/>
        <a:lstStyle/>
        <a:p>
          <a:endParaRPr lang="en-US"/>
        </a:p>
      </dgm:t>
    </dgm:pt>
    <dgm:pt modelId="{97AE2F49-D39B-4585-A891-65578ADDF0BF}">
      <dgm:prSet/>
      <dgm:spPr/>
      <dgm:t>
        <a:bodyPr/>
        <a:lstStyle/>
        <a:p>
          <a:pPr rtl="0"/>
          <a:r>
            <a:rPr lang="en-US" dirty="0" smtClean="0"/>
            <a:t>the clot travels with blood flow through the carotid arteries. </a:t>
          </a:r>
        </a:p>
      </dgm:t>
    </dgm:pt>
    <dgm:pt modelId="{38640515-78FF-45D4-A5C7-F3D8D63F0DDD}" type="parTrans" cxnId="{A65FCAB0-E262-4D7B-A22D-7BACCF0949F7}">
      <dgm:prSet/>
      <dgm:spPr/>
      <dgm:t>
        <a:bodyPr/>
        <a:lstStyle/>
        <a:p>
          <a:endParaRPr lang="en-US"/>
        </a:p>
      </dgm:t>
    </dgm:pt>
    <dgm:pt modelId="{C3503500-1419-4679-9C40-EF0A100B24EE}" type="sibTrans" cxnId="{A65FCAB0-E262-4D7B-A22D-7BACCF0949F7}">
      <dgm:prSet/>
      <dgm:spPr/>
      <dgm:t>
        <a:bodyPr/>
        <a:lstStyle/>
        <a:p>
          <a:endParaRPr lang="en-US"/>
        </a:p>
      </dgm:t>
    </dgm:pt>
    <dgm:pt modelId="{BFF0F953-637D-4353-8BDB-3B4241D3F484}">
      <dgm:prSet/>
      <dgm:spPr/>
      <dgm:t>
        <a:bodyPr/>
        <a:lstStyle/>
        <a:p>
          <a:pPr rtl="0"/>
          <a:r>
            <a:rPr lang="en-US" dirty="0" smtClean="0"/>
            <a:t>When this happens, there is a decrease or depletion of blood flow to the brain.</a:t>
          </a:r>
        </a:p>
      </dgm:t>
    </dgm:pt>
    <dgm:pt modelId="{C44B40F3-D657-4B39-8C03-C6159B22F3F2}" type="parTrans" cxnId="{89BAE5CE-6695-47FB-AEBD-A24DD2B9966A}">
      <dgm:prSet/>
      <dgm:spPr/>
      <dgm:t>
        <a:bodyPr/>
        <a:lstStyle/>
        <a:p>
          <a:endParaRPr lang="en-US"/>
        </a:p>
      </dgm:t>
    </dgm:pt>
    <dgm:pt modelId="{00C81BB3-BA7E-421B-B95F-F0D9AC3BE768}" type="sibTrans" cxnId="{89BAE5CE-6695-47FB-AEBD-A24DD2B9966A}">
      <dgm:prSet/>
      <dgm:spPr/>
      <dgm:t>
        <a:bodyPr/>
        <a:lstStyle/>
        <a:p>
          <a:endParaRPr lang="en-US"/>
        </a:p>
      </dgm:t>
    </dgm:pt>
    <dgm:pt modelId="{41DC8156-9AC2-4D35-A239-941EEA5FDB1A}">
      <dgm:prSet/>
      <dgm:spPr/>
      <dgm:t>
        <a:bodyPr/>
        <a:lstStyle/>
        <a:p>
          <a:pPr rtl="0"/>
          <a:r>
            <a:rPr lang="en-US" dirty="0" smtClean="0"/>
            <a:t>The clot will then land in one of the cerebral arteries transporting blood to the brain.</a:t>
          </a:r>
        </a:p>
      </dgm:t>
    </dgm:pt>
    <dgm:pt modelId="{7681AAA1-C574-4815-AF86-BCC31A6BCBFB}" type="parTrans" cxnId="{72A8D536-09C5-455A-9276-EC8079654EC2}">
      <dgm:prSet/>
      <dgm:spPr/>
      <dgm:t>
        <a:bodyPr/>
        <a:lstStyle/>
        <a:p>
          <a:endParaRPr lang="en-US"/>
        </a:p>
      </dgm:t>
    </dgm:pt>
    <dgm:pt modelId="{6356EE14-F9D7-4FA1-8BFB-B40A6B914B44}" type="sibTrans" cxnId="{72A8D536-09C5-455A-9276-EC8079654EC2}">
      <dgm:prSet/>
      <dgm:spPr/>
      <dgm:t>
        <a:bodyPr/>
        <a:lstStyle/>
        <a:p>
          <a:endParaRPr lang="en-US"/>
        </a:p>
      </dgm:t>
    </dgm:pt>
    <dgm:pt modelId="{878B8B75-D8EE-4C07-8940-C8A83C19E1E1}" type="pres">
      <dgm:prSet presAssocID="{E351E637-5307-407C-97C5-3E4FDEFC175A}" presName="CompostProcess" presStyleCnt="0">
        <dgm:presLayoutVars>
          <dgm:dir/>
          <dgm:resizeHandles val="exact"/>
        </dgm:presLayoutVars>
      </dgm:prSet>
      <dgm:spPr/>
      <dgm:t>
        <a:bodyPr/>
        <a:lstStyle/>
        <a:p>
          <a:endParaRPr lang="en-US"/>
        </a:p>
      </dgm:t>
    </dgm:pt>
    <dgm:pt modelId="{361D8D87-9715-4891-BD76-F178D592021D}" type="pres">
      <dgm:prSet presAssocID="{E351E637-5307-407C-97C5-3E4FDEFC175A}" presName="arrow" presStyleLbl="bgShp" presStyleIdx="0" presStyleCnt="1"/>
      <dgm:spPr/>
    </dgm:pt>
    <dgm:pt modelId="{7D628A17-00A8-4635-A8CE-5A4F13D8B866}" type="pres">
      <dgm:prSet presAssocID="{E351E637-5307-407C-97C5-3E4FDEFC175A}" presName="linearProcess" presStyleCnt="0"/>
      <dgm:spPr/>
    </dgm:pt>
    <dgm:pt modelId="{720D3F6A-16EF-42BD-917C-A98BE10A23AC}" type="pres">
      <dgm:prSet presAssocID="{5F9FFF6B-640E-4C71-8E55-5ED89293A7D8}" presName="textNode" presStyleLbl="node1" presStyleIdx="0" presStyleCnt="4">
        <dgm:presLayoutVars>
          <dgm:bulletEnabled val="1"/>
        </dgm:presLayoutVars>
      </dgm:prSet>
      <dgm:spPr/>
      <dgm:t>
        <a:bodyPr/>
        <a:lstStyle/>
        <a:p>
          <a:endParaRPr lang="en-US"/>
        </a:p>
      </dgm:t>
    </dgm:pt>
    <dgm:pt modelId="{FF9E7BA9-A154-4588-AB21-EF937AEF39BD}" type="pres">
      <dgm:prSet presAssocID="{1E2B5528-B1FB-4D74-BEBD-211D57AB7CB6}" presName="sibTrans" presStyleCnt="0"/>
      <dgm:spPr/>
    </dgm:pt>
    <dgm:pt modelId="{5E92DB9C-4B13-4295-97DB-B01FD0151E76}" type="pres">
      <dgm:prSet presAssocID="{97AE2F49-D39B-4585-A891-65578ADDF0BF}" presName="textNode" presStyleLbl="node1" presStyleIdx="1" presStyleCnt="4">
        <dgm:presLayoutVars>
          <dgm:bulletEnabled val="1"/>
        </dgm:presLayoutVars>
      </dgm:prSet>
      <dgm:spPr/>
      <dgm:t>
        <a:bodyPr/>
        <a:lstStyle/>
        <a:p>
          <a:endParaRPr lang="en-US"/>
        </a:p>
      </dgm:t>
    </dgm:pt>
    <dgm:pt modelId="{C4F1DB8A-77B8-40D3-906F-71E85981F9A6}" type="pres">
      <dgm:prSet presAssocID="{C3503500-1419-4679-9C40-EF0A100B24EE}" presName="sibTrans" presStyleCnt="0"/>
      <dgm:spPr/>
    </dgm:pt>
    <dgm:pt modelId="{32ACD063-12EF-497C-BDB7-6B84004C56F2}" type="pres">
      <dgm:prSet presAssocID="{41DC8156-9AC2-4D35-A239-941EEA5FDB1A}" presName="textNode" presStyleLbl="node1" presStyleIdx="2" presStyleCnt="4">
        <dgm:presLayoutVars>
          <dgm:bulletEnabled val="1"/>
        </dgm:presLayoutVars>
      </dgm:prSet>
      <dgm:spPr/>
      <dgm:t>
        <a:bodyPr/>
        <a:lstStyle/>
        <a:p>
          <a:endParaRPr lang="en-US"/>
        </a:p>
      </dgm:t>
    </dgm:pt>
    <dgm:pt modelId="{853347D9-EACA-4F42-813E-68506F967B60}" type="pres">
      <dgm:prSet presAssocID="{6356EE14-F9D7-4FA1-8BFB-B40A6B914B44}" presName="sibTrans" presStyleCnt="0"/>
      <dgm:spPr/>
    </dgm:pt>
    <dgm:pt modelId="{AB013E01-3425-4EA9-91F0-C770401E420C}" type="pres">
      <dgm:prSet presAssocID="{BFF0F953-637D-4353-8BDB-3B4241D3F484}" presName="textNode" presStyleLbl="node1" presStyleIdx="3" presStyleCnt="4">
        <dgm:presLayoutVars>
          <dgm:bulletEnabled val="1"/>
        </dgm:presLayoutVars>
      </dgm:prSet>
      <dgm:spPr/>
      <dgm:t>
        <a:bodyPr/>
        <a:lstStyle/>
        <a:p>
          <a:endParaRPr lang="en-US"/>
        </a:p>
      </dgm:t>
    </dgm:pt>
  </dgm:ptLst>
  <dgm:cxnLst>
    <dgm:cxn modelId="{A65FCAB0-E262-4D7B-A22D-7BACCF0949F7}" srcId="{E351E637-5307-407C-97C5-3E4FDEFC175A}" destId="{97AE2F49-D39B-4585-A891-65578ADDF0BF}" srcOrd="1" destOrd="0" parTransId="{38640515-78FF-45D4-A5C7-F3D8D63F0DDD}" sibTransId="{C3503500-1419-4679-9C40-EF0A100B24EE}"/>
    <dgm:cxn modelId="{0C7273F4-6FAB-44EC-A947-A93E3B8A816D}" srcId="{E351E637-5307-407C-97C5-3E4FDEFC175A}" destId="{5F9FFF6B-640E-4C71-8E55-5ED89293A7D8}" srcOrd="0" destOrd="0" parTransId="{6C1D849B-3CA1-4AAE-8766-E5E002DA30F8}" sibTransId="{1E2B5528-B1FB-4D74-BEBD-211D57AB7CB6}"/>
    <dgm:cxn modelId="{DC10A7A2-3356-48D0-9F6C-8B92C182DC36}" type="presOf" srcId="{E351E637-5307-407C-97C5-3E4FDEFC175A}" destId="{878B8B75-D8EE-4C07-8940-C8A83C19E1E1}" srcOrd="0" destOrd="0" presId="urn:microsoft.com/office/officeart/2005/8/layout/hProcess9"/>
    <dgm:cxn modelId="{89BAE5CE-6695-47FB-AEBD-A24DD2B9966A}" srcId="{E351E637-5307-407C-97C5-3E4FDEFC175A}" destId="{BFF0F953-637D-4353-8BDB-3B4241D3F484}" srcOrd="3" destOrd="0" parTransId="{C44B40F3-D657-4B39-8C03-C6159B22F3F2}" sibTransId="{00C81BB3-BA7E-421B-B95F-F0D9AC3BE768}"/>
    <dgm:cxn modelId="{24CE2A62-80F2-49D3-987A-F3700B61A5F8}" type="presOf" srcId="{41DC8156-9AC2-4D35-A239-941EEA5FDB1A}" destId="{32ACD063-12EF-497C-BDB7-6B84004C56F2}" srcOrd="0" destOrd="0" presId="urn:microsoft.com/office/officeart/2005/8/layout/hProcess9"/>
    <dgm:cxn modelId="{6B6E0F00-53FC-429F-9A7A-3B1E3CEE8686}" type="presOf" srcId="{5F9FFF6B-640E-4C71-8E55-5ED89293A7D8}" destId="{720D3F6A-16EF-42BD-917C-A98BE10A23AC}" srcOrd="0" destOrd="0" presId="urn:microsoft.com/office/officeart/2005/8/layout/hProcess9"/>
    <dgm:cxn modelId="{2B3C5440-17AA-4BF7-A88B-06099A42B175}" type="presOf" srcId="{97AE2F49-D39B-4585-A891-65578ADDF0BF}" destId="{5E92DB9C-4B13-4295-97DB-B01FD0151E76}" srcOrd="0" destOrd="0" presId="urn:microsoft.com/office/officeart/2005/8/layout/hProcess9"/>
    <dgm:cxn modelId="{72A8D536-09C5-455A-9276-EC8079654EC2}" srcId="{E351E637-5307-407C-97C5-3E4FDEFC175A}" destId="{41DC8156-9AC2-4D35-A239-941EEA5FDB1A}" srcOrd="2" destOrd="0" parTransId="{7681AAA1-C574-4815-AF86-BCC31A6BCBFB}" sibTransId="{6356EE14-F9D7-4FA1-8BFB-B40A6B914B44}"/>
    <dgm:cxn modelId="{7C32ADEB-0D16-4019-89DF-14DE89378870}" type="presOf" srcId="{BFF0F953-637D-4353-8BDB-3B4241D3F484}" destId="{AB013E01-3425-4EA9-91F0-C770401E420C}" srcOrd="0" destOrd="0" presId="urn:microsoft.com/office/officeart/2005/8/layout/hProcess9"/>
    <dgm:cxn modelId="{A5E0E01E-5F42-4438-9517-749058CD2492}" type="presParOf" srcId="{878B8B75-D8EE-4C07-8940-C8A83C19E1E1}" destId="{361D8D87-9715-4891-BD76-F178D592021D}" srcOrd="0" destOrd="0" presId="urn:microsoft.com/office/officeart/2005/8/layout/hProcess9"/>
    <dgm:cxn modelId="{A7282AF5-C4CD-4BC5-AF49-2EB54884D0D3}" type="presParOf" srcId="{878B8B75-D8EE-4C07-8940-C8A83C19E1E1}" destId="{7D628A17-00A8-4635-A8CE-5A4F13D8B866}" srcOrd="1" destOrd="0" presId="urn:microsoft.com/office/officeart/2005/8/layout/hProcess9"/>
    <dgm:cxn modelId="{8D4DD8D0-C07C-4297-8B02-47595BA617CE}" type="presParOf" srcId="{7D628A17-00A8-4635-A8CE-5A4F13D8B866}" destId="{720D3F6A-16EF-42BD-917C-A98BE10A23AC}" srcOrd="0" destOrd="0" presId="urn:microsoft.com/office/officeart/2005/8/layout/hProcess9"/>
    <dgm:cxn modelId="{DD905561-2439-455A-9248-D095DA5F324F}" type="presParOf" srcId="{7D628A17-00A8-4635-A8CE-5A4F13D8B866}" destId="{FF9E7BA9-A154-4588-AB21-EF937AEF39BD}" srcOrd="1" destOrd="0" presId="urn:microsoft.com/office/officeart/2005/8/layout/hProcess9"/>
    <dgm:cxn modelId="{457AAB5F-CDD0-47C2-9AAC-7514FB6BD9CA}" type="presParOf" srcId="{7D628A17-00A8-4635-A8CE-5A4F13D8B866}" destId="{5E92DB9C-4B13-4295-97DB-B01FD0151E76}" srcOrd="2" destOrd="0" presId="urn:microsoft.com/office/officeart/2005/8/layout/hProcess9"/>
    <dgm:cxn modelId="{203E1F4B-CE92-47E4-A3F5-BA7C3B3E683F}" type="presParOf" srcId="{7D628A17-00A8-4635-A8CE-5A4F13D8B866}" destId="{C4F1DB8A-77B8-40D3-906F-71E85981F9A6}" srcOrd="3" destOrd="0" presId="urn:microsoft.com/office/officeart/2005/8/layout/hProcess9"/>
    <dgm:cxn modelId="{D82D5193-C165-402F-8D2A-38845288F315}" type="presParOf" srcId="{7D628A17-00A8-4635-A8CE-5A4F13D8B866}" destId="{32ACD063-12EF-497C-BDB7-6B84004C56F2}" srcOrd="4" destOrd="0" presId="urn:microsoft.com/office/officeart/2005/8/layout/hProcess9"/>
    <dgm:cxn modelId="{71B8C7B0-39E2-40DB-A561-59441BE899AA}" type="presParOf" srcId="{7D628A17-00A8-4635-A8CE-5A4F13D8B866}" destId="{853347D9-EACA-4F42-813E-68506F967B60}" srcOrd="5" destOrd="0" presId="urn:microsoft.com/office/officeart/2005/8/layout/hProcess9"/>
    <dgm:cxn modelId="{B83F8663-6B10-4856-BE2D-C3FAC28ED542}" type="presParOf" srcId="{7D628A17-00A8-4635-A8CE-5A4F13D8B866}" destId="{AB013E01-3425-4EA9-91F0-C770401E420C}" srcOrd="6"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F75C9DA-CACF-47F6-8A5E-D1A41ED4A4AE}" type="doc">
      <dgm:prSet loTypeId="urn:microsoft.com/office/officeart/2005/8/layout/hProcess9" loCatId="process" qsTypeId="urn:microsoft.com/office/officeart/2005/8/quickstyle/simple1#3" qsCatId="simple" csTypeId="urn:microsoft.com/office/officeart/2005/8/colors/accent1_2#3" csCatId="accent1" phldr="1"/>
      <dgm:spPr/>
    </dgm:pt>
    <dgm:pt modelId="{34958591-23BD-4781-9EC3-6EB5AFDD73E5}">
      <dgm:prSet phldrT="[Text]" custT="1"/>
      <dgm:spPr/>
      <dgm:t>
        <a:bodyPr/>
        <a:lstStyle/>
        <a:p>
          <a:r>
            <a:rPr lang="en-US" sz="1800" baseline="0" dirty="0" smtClean="0"/>
            <a:t>Tissue in the brain becomes damaged due to this decrease in blood flow</a:t>
          </a:r>
          <a:r>
            <a:rPr lang="en-US" sz="1600" baseline="0" dirty="0" smtClean="0"/>
            <a:t>.</a:t>
          </a:r>
          <a:endParaRPr lang="en-US" sz="1600" dirty="0"/>
        </a:p>
      </dgm:t>
    </dgm:pt>
    <dgm:pt modelId="{51FD4076-15E4-4260-8A26-2E6137298DC5}" type="parTrans" cxnId="{D0671A68-9422-4F42-846C-D1351DD49183}">
      <dgm:prSet/>
      <dgm:spPr/>
      <dgm:t>
        <a:bodyPr/>
        <a:lstStyle/>
        <a:p>
          <a:endParaRPr lang="en-US"/>
        </a:p>
      </dgm:t>
    </dgm:pt>
    <dgm:pt modelId="{45AEA2F3-6625-4897-A67D-9422D8A4D034}" type="sibTrans" cxnId="{D0671A68-9422-4F42-846C-D1351DD49183}">
      <dgm:prSet/>
      <dgm:spPr/>
      <dgm:t>
        <a:bodyPr/>
        <a:lstStyle/>
        <a:p>
          <a:endParaRPr lang="en-US"/>
        </a:p>
      </dgm:t>
    </dgm:pt>
    <dgm:pt modelId="{270BA68D-2DF9-41FC-963E-18F25F22F754}">
      <dgm:prSet phldrT="[Text]" custT="1"/>
      <dgm:spPr/>
      <dgm:t>
        <a:bodyPr/>
        <a:lstStyle/>
        <a:p>
          <a:r>
            <a:rPr lang="en-US" sz="1800" dirty="0" smtClean="0"/>
            <a:t>Tissue that may recover is referred to as </a:t>
          </a:r>
          <a:r>
            <a:rPr lang="en-US" sz="1800" dirty="0" smtClean="0">
              <a:hlinkClick xmlns:r="http://schemas.openxmlformats.org/officeDocument/2006/relationships" r:id="rId1" action="ppaction://hlinksldjump" tooltip="These cells surround the dead or dying tissue and some blood flow is maintained.  The sooner blood flow is repaired, the more of these cells will survive leading to a better prognosis for the patient."/>
            </a:rPr>
            <a:t>ischemic penumbra </a:t>
          </a:r>
          <a:r>
            <a:rPr lang="en-US" sz="1800" dirty="0" smtClean="0"/>
            <a:t>and their recovery is reliant on how long it takes  the circulation to improve</a:t>
          </a:r>
          <a:r>
            <a:rPr lang="en-US" sz="1600" dirty="0" smtClean="0"/>
            <a:t>.</a:t>
          </a:r>
          <a:endParaRPr lang="en-US" sz="1600" dirty="0"/>
        </a:p>
      </dgm:t>
    </dgm:pt>
    <dgm:pt modelId="{7EEC6422-6A9A-4D6C-8F8D-4549F0ABFE80}" type="parTrans" cxnId="{5BC0E625-E0C4-4C40-8604-82090AFE350C}">
      <dgm:prSet/>
      <dgm:spPr/>
      <dgm:t>
        <a:bodyPr/>
        <a:lstStyle/>
        <a:p>
          <a:endParaRPr lang="en-US"/>
        </a:p>
      </dgm:t>
    </dgm:pt>
    <dgm:pt modelId="{271919C7-3E83-45D1-84F0-F0A1E76A5DFE}" type="sibTrans" cxnId="{5BC0E625-E0C4-4C40-8604-82090AFE350C}">
      <dgm:prSet/>
      <dgm:spPr/>
      <dgm:t>
        <a:bodyPr/>
        <a:lstStyle/>
        <a:p>
          <a:endParaRPr lang="en-US"/>
        </a:p>
      </dgm:t>
    </dgm:pt>
    <dgm:pt modelId="{ECF3C70B-AFE0-4857-B488-D4726E8086EF}">
      <dgm:prSet phldrT="[Text]" custT="1"/>
      <dgm:spPr/>
      <dgm:t>
        <a:bodyPr/>
        <a:lstStyle/>
        <a:p>
          <a:r>
            <a:rPr lang="en-US" sz="1800" dirty="0" smtClean="0"/>
            <a:t>Other tissues die  and this is considered a stroke; a</a:t>
          </a:r>
          <a:r>
            <a:rPr lang="en-US" sz="2200" dirty="0" smtClean="0"/>
            <a:t> </a:t>
          </a:r>
        </a:p>
        <a:p>
          <a:r>
            <a:rPr lang="en-US" sz="2200" dirty="0" smtClean="0">
              <a:solidFill>
                <a:srgbClr val="C00000"/>
              </a:solidFill>
            </a:rPr>
            <a:t>BRAIN ATTACK.</a:t>
          </a:r>
          <a:endParaRPr lang="en-US" sz="2200" dirty="0"/>
        </a:p>
      </dgm:t>
    </dgm:pt>
    <dgm:pt modelId="{2032CE75-EA15-4EE9-A924-E05F1F015181}" type="parTrans" cxnId="{6365DD3E-0F9E-4770-B19C-931EF887E67F}">
      <dgm:prSet/>
      <dgm:spPr/>
      <dgm:t>
        <a:bodyPr/>
        <a:lstStyle/>
        <a:p>
          <a:endParaRPr lang="en-US"/>
        </a:p>
      </dgm:t>
    </dgm:pt>
    <dgm:pt modelId="{8308B758-1623-4730-916E-88A2E00D272E}" type="sibTrans" cxnId="{6365DD3E-0F9E-4770-B19C-931EF887E67F}">
      <dgm:prSet/>
      <dgm:spPr/>
      <dgm:t>
        <a:bodyPr/>
        <a:lstStyle/>
        <a:p>
          <a:endParaRPr lang="en-US"/>
        </a:p>
      </dgm:t>
    </dgm:pt>
    <dgm:pt modelId="{E85B1021-5673-4711-B2DD-BBE7BB2698E3}" type="pres">
      <dgm:prSet presAssocID="{2F75C9DA-CACF-47F6-8A5E-D1A41ED4A4AE}" presName="CompostProcess" presStyleCnt="0">
        <dgm:presLayoutVars>
          <dgm:dir/>
          <dgm:resizeHandles val="exact"/>
        </dgm:presLayoutVars>
      </dgm:prSet>
      <dgm:spPr/>
    </dgm:pt>
    <dgm:pt modelId="{32844677-228B-4ABC-BFA8-D1326E4C28F7}" type="pres">
      <dgm:prSet presAssocID="{2F75C9DA-CACF-47F6-8A5E-D1A41ED4A4AE}" presName="arrow" presStyleLbl="bgShp" presStyleIdx="0" presStyleCnt="1"/>
      <dgm:spPr/>
    </dgm:pt>
    <dgm:pt modelId="{68D78FEB-2762-41D1-8A09-DDBB87787897}" type="pres">
      <dgm:prSet presAssocID="{2F75C9DA-CACF-47F6-8A5E-D1A41ED4A4AE}" presName="linearProcess" presStyleCnt="0"/>
      <dgm:spPr/>
    </dgm:pt>
    <dgm:pt modelId="{9945D443-AC60-42A5-8CB9-2B7D814DA6CE}" type="pres">
      <dgm:prSet presAssocID="{34958591-23BD-4781-9EC3-6EB5AFDD73E5}" presName="textNode" presStyleLbl="node1" presStyleIdx="0" presStyleCnt="3">
        <dgm:presLayoutVars>
          <dgm:bulletEnabled val="1"/>
        </dgm:presLayoutVars>
      </dgm:prSet>
      <dgm:spPr/>
      <dgm:t>
        <a:bodyPr/>
        <a:lstStyle/>
        <a:p>
          <a:endParaRPr lang="en-US"/>
        </a:p>
      </dgm:t>
    </dgm:pt>
    <dgm:pt modelId="{B5DD5A58-B126-4FD6-AE3C-59013A150131}" type="pres">
      <dgm:prSet presAssocID="{45AEA2F3-6625-4897-A67D-9422D8A4D034}" presName="sibTrans" presStyleCnt="0"/>
      <dgm:spPr/>
    </dgm:pt>
    <dgm:pt modelId="{744EB1F5-9E7A-4D19-A358-CAFA672383EE}" type="pres">
      <dgm:prSet presAssocID="{270BA68D-2DF9-41FC-963E-18F25F22F754}" presName="textNode" presStyleLbl="node1" presStyleIdx="1" presStyleCnt="3" custScaleY="139831">
        <dgm:presLayoutVars>
          <dgm:bulletEnabled val="1"/>
        </dgm:presLayoutVars>
      </dgm:prSet>
      <dgm:spPr/>
      <dgm:t>
        <a:bodyPr/>
        <a:lstStyle/>
        <a:p>
          <a:endParaRPr lang="en-US"/>
        </a:p>
      </dgm:t>
    </dgm:pt>
    <dgm:pt modelId="{66D56B2C-1FC6-4C58-B37E-CDB46632A00E}" type="pres">
      <dgm:prSet presAssocID="{271919C7-3E83-45D1-84F0-F0A1E76A5DFE}" presName="sibTrans" presStyleCnt="0"/>
      <dgm:spPr/>
    </dgm:pt>
    <dgm:pt modelId="{A989A878-8418-48DB-8544-4DA5E9A2766D}" type="pres">
      <dgm:prSet presAssocID="{ECF3C70B-AFE0-4857-B488-D4726E8086EF}" presName="textNode" presStyleLbl="node1" presStyleIdx="2" presStyleCnt="3">
        <dgm:presLayoutVars>
          <dgm:bulletEnabled val="1"/>
        </dgm:presLayoutVars>
      </dgm:prSet>
      <dgm:spPr/>
      <dgm:t>
        <a:bodyPr/>
        <a:lstStyle/>
        <a:p>
          <a:endParaRPr lang="en-US"/>
        </a:p>
      </dgm:t>
    </dgm:pt>
  </dgm:ptLst>
  <dgm:cxnLst>
    <dgm:cxn modelId="{FC864753-4AF2-483A-B0DB-D660D3BD4411}" type="presOf" srcId="{2F75C9DA-CACF-47F6-8A5E-D1A41ED4A4AE}" destId="{E85B1021-5673-4711-B2DD-BBE7BB2698E3}" srcOrd="0" destOrd="0" presId="urn:microsoft.com/office/officeart/2005/8/layout/hProcess9"/>
    <dgm:cxn modelId="{9D3F502A-2D3A-4D2F-95AA-4832757EDABA}" type="presOf" srcId="{270BA68D-2DF9-41FC-963E-18F25F22F754}" destId="{744EB1F5-9E7A-4D19-A358-CAFA672383EE}" srcOrd="0" destOrd="0" presId="urn:microsoft.com/office/officeart/2005/8/layout/hProcess9"/>
    <dgm:cxn modelId="{6365DD3E-0F9E-4770-B19C-931EF887E67F}" srcId="{2F75C9DA-CACF-47F6-8A5E-D1A41ED4A4AE}" destId="{ECF3C70B-AFE0-4857-B488-D4726E8086EF}" srcOrd="2" destOrd="0" parTransId="{2032CE75-EA15-4EE9-A924-E05F1F015181}" sibTransId="{8308B758-1623-4730-916E-88A2E00D272E}"/>
    <dgm:cxn modelId="{D0671A68-9422-4F42-846C-D1351DD49183}" srcId="{2F75C9DA-CACF-47F6-8A5E-D1A41ED4A4AE}" destId="{34958591-23BD-4781-9EC3-6EB5AFDD73E5}" srcOrd="0" destOrd="0" parTransId="{51FD4076-15E4-4260-8A26-2E6137298DC5}" sibTransId="{45AEA2F3-6625-4897-A67D-9422D8A4D034}"/>
    <dgm:cxn modelId="{2541905A-FEF6-484E-BEEC-03C6BD6CC33E}" type="presOf" srcId="{34958591-23BD-4781-9EC3-6EB5AFDD73E5}" destId="{9945D443-AC60-42A5-8CB9-2B7D814DA6CE}" srcOrd="0" destOrd="0" presId="urn:microsoft.com/office/officeart/2005/8/layout/hProcess9"/>
    <dgm:cxn modelId="{5BC0E625-E0C4-4C40-8604-82090AFE350C}" srcId="{2F75C9DA-CACF-47F6-8A5E-D1A41ED4A4AE}" destId="{270BA68D-2DF9-41FC-963E-18F25F22F754}" srcOrd="1" destOrd="0" parTransId="{7EEC6422-6A9A-4D6C-8F8D-4549F0ABFE80}" sibTransId="{271919C7-3E83-45D1-84F0-F0A1E76A5DFE}"/>
    <dgm:cxn modelId="{9476F4CB-09CF-4C53-9A45-B01A2A4F5ED7}" type="presOf" srcId="{ECF3C70B-AFE0-4857-B488-D4726E8086EF}" destId="{A989A878-8418-48DB-8544-4DA5E9A2766D}" srcOrd="0" destOrd="0" presId="urn:microsoft.com/office/officeart/2005/8/layout/hProcess9"/>
    <dgm:cxn modelId="{53DB9A9C-6D7B-443B-95CD-D5F4F1F14AED}" type="presParOf" srcId="{E85B1021-5673-4711-B2DD-BBE7BB2698E3}" destId="{32844677-228B-4ABC-BFA8-D1326E4C28F7}" srcOrd="0" destOrd="0" presId="urn:microsoft.com/office/officeart/2005/8/layout/hProcess9"/>
    <dgm:cxn modelId="{88894E87-F045-407B-B996-C4F680A7E353}" type="presParOf" srcId="{E85B1021-5673-4711-B2DD-BBE7BB2698E3}" destId="{68D78FEB-2762-41D1-8A09-DDBB87787897}" srcOrd="1" destOrd="0" presId="urn:microsoft.com/office/officeart/2005/8/layout/hProcess9"/>
    <dgm:cxn modelId="{732B1766-2982-4EAA-8759-6C69DC44DAC2}" type="presParOf" srcId="{68D78FEB-2762-41D1-8A09-DDBB87787897}" destId="{9945D443-AC60-42A5-8CB9-2B7D814DA6CE}" srcOrd="0" destOrd="0" presId="urn:microsoft.com/office/officeart/2005/8/layout/hProcess9"/>
    <dgm:cxn modelId="{81AF5322-8596-479A-A92D-FFB53991614F}" type="presParOf" srcId="{68D78FEB-2762-41D1-8A09-DDBB87787897}" destId="{B5DD5A58-B126-4FD6-AE3C-59013A150131}" srcOrd="1" destOrd="0" presId="urn:microsoft.com/office/officeart/2005/8/layout/hProcess9"/>
    <dgm:cxn modelId="{12EB215E-3D09-47C5-94A0-347383DAD197}" type="presParOf" srcId="{68D78FEB-2762-41D1-8A09-DDBB87787897}" destId="{744EB1F5-9E7A-4D19-A358-CAFA672383EE}" srcOrd="2" destOrd="0" presId="urn:microsoft.com/office/officeart/2005/8/layout/hProcess9"/>
    <dgm:cxn modelId="{53ED08DD-29CD-4B84-9F28-E665C0A22D42}" type="presParOf" srcId="{68D78FEB-2762-41D1-8A09-DDBB87787897}" destId="{66D56B2C-1FC6-4C58-B37E-CDB46632A00E}" srcOrd="3" destOrd="0" presId="urn:microsoft.com/office/officeart/2005/8/layout/hProcess9"/>
    <dgm:cxn modelId="{CA475B7E-0872-4FFD-9504-6390B54E4CC0}" type="presParOf" srcId="{68D78FEB-2762-41D1-8A09-DDBB87787897}" destId="{A989A878-8418-48DB-8544-4DA5E9A2766D}" srcOrd="4"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FAEFEFD-210A-4796-80AC-3F72F5D57031}" type="doc">
      <dgm:prSet loTypeId="urn:microsoft.com/office/officeart/2005/8/layout/hProcess9" loCatId="process" qsTypeId="urn:microsoft.com/office/officeart/2005/8/quickstyle/simple1#4" qsCatId="simple" csTypeId="urn:microsoft.com/office/officeart/2005/8/colors/accent1_2#4" csCatId="accent1" phldr="1"/>
      <dgm:spPr/>
    </dgm:pt>
    <dgm:pt modelId="{AADAB830-8F93-4FB2-8DC8-A2C1EC927609}">
      <dgm:prSet phldrT="[Text]" custT="1"/>
      <dgm:spPr/>
      <dgm:t>
        <a:bodyPr/>
        <a:lstStyle/>
        <a:p>
          <a:r>
            <a:rPr lang="en-US" sz="1800" dirty="0" smtClean="0"/>
            <a:t>Oxygen and glucose are becoming depleted in the brain tissue</a:t>
          </a:r>
          <a:r>
            <a:rPr lang="en-US" sz="1400" dirty="0" smtClean="0"/>
            <a:t>. </a:t>
          </a:r>
          <a:endParaRPr lang="en-US" sz="1400" dirty="0"/>
        </a:p>
      </dgm:t>
    </dgm:pt>
    <dgm:pt modelId="{BEA0C5C0-D874-4DF4-9367-BF58A8B155F1}" type="parTrans" cxnId="{2C2BD31A-FDCF-4897-B0AB-CE4D7851B2BF}">
      <dgm:prSet/>
      <dgm:spPr/>
      <dgm:t>
        <a:bodyPr/>
        <a:lstStyle/>
        <a:p>
          <a:endParaRPr lang="en-US"/>
        </a:p>
      </dgm:t>
    </dgm:pt>
    <dgm:pt modelId="{94B4E243-6465-4553-A399-CFEFE381F1D4}" type="sibTrans" cxnId="{2C2BD31A-FDCF-4897-B0AB-CE4D7851B2BF}">
      <dgm:prSet/>
      <dgm:spPr/>
      <dgm:t>
        <a:bodyPr/>
        <a:lstStyle/>
        <a:p>
          <a:endParaRPr lang="en-US"/>
        </a:p>
      </dgm:t>
    </dgm:pt>
    <dgm:pt modelId="{F47F0544-693D-4650-BBCC-8B754C21F97F}">
      <dgm:prSet phldrT="[Text]" custT="1"/>
      <dgm:spPr/>
      <dgm:t>
        <a:bodyPr/>
        <a:lstStyle/>
        <a:p>
          <a:r>
            <a:rPr lang="en-US" sz="1800" dirty="0" smtClean="0"/>
            <a:t>There is a failure in the production of phosphate compounds.</a:t>
          </a:r>
          <a:endParaRPr lang="en-US" sz="1400" dirty="0"/>
        </a:p>
      </dgm:t>
    </dgm:pt>
    <dgm:pt modelId="{82487F28-0B6E-4222-8A4F-AA880AA1B5FC}" type="parTrans" cxnId="{0B72A62A-2092-42E6-9019-6220BC267A4C}">
      <dgm:prSet/>
      <dgm:spPr/>
      <dgm:t>
        <a:bodyPr/>
        <a:lstStyle/>
        <a:p>
          <a:endParaRPr lang="en-US"/>
        </a:p>
      </dgm:t>
    </dgm:pt>
    <dgm:pt modelId="{BDB20ED7-0070-4568-A992-250FE56ED770}" type="sibTrans" cxnId="{0B72A62A-2092-42E6-9019-6220BC267A4C}">
      <dgm:prSet/>
      <dgm:spPr/>
      <dgm:t>
        <a:bodyPr/>
        <a:lstStyle/>
        <a:p>
          <a:endParaRPr lang="en-US"/>
        </a:p>
      </dgm:t>
    </dgm:pt>
    <dgm:pt modelId="{6ED9F0AE-B8B8-4E39-AF0B-23184D3FFE66}">
      <dgm:prSet phldrT="[Text]" custT="1"/>
      <dgm:spPr/>
      <dgm:t>
        <a:bodyPr/>
        <a:lstStyle/>
        <a:p>
          <a:r>
            <a:rPr lang="en-US" sz="1800" dirty="0" smtClean="0"/>
            <a:t>The high levels of calcium cause increased glutamate levels. </a:t>
          </a:r>
          <a:endParaRPr lang="en-US" sz="1800" dirty="0"/>
        </a:p>
      </dgm:t>
    </dgm:pt>
    <dgm:pt modelId="{7616C29F-B3B6-441B-A329-7696E06C1C97}" type="parTrans" cxnId="{E0A4513A-D0AD-4677-A1A4-7AF931137122}">
      <dgm:prSet/>
      <dgm:spPr/>
      <dgm:t>
        <a:bodyPr/>
        <a:lstStyle/>
        <a:p>
          <a:endParaRPr lang="en-US"/>
        </a:p>
      </dgm:t>
    </dgm:pt>
    <dgm:pt modelId="{9F704DB3-84F7-4ED7-AB3D-F7B1FB6AF377}" type="sibTrans" cxnId="{E0A4513A-D0AD-4677-A1A4-7AF931137122}">
      <dgm:prSet/>
      <dgm:spPr/>
      <dgm:t>
        <a:bodyPr/>
        <a:lstStyle/>
        <a:p>
          <a:endParaRPr lang="en-US"/>
        </a:p>
      </dgm:t>
    </dgm:pt>
    <dgm:pt modelId="{E8CFF730-FC13-4729-94D9-43312566571D}">
      <dgm:prSet phldrT="[Text]" custT="1"/>
      <dgm:spPr/>
      <dgm:t>
        <a:bodyPr/>
        <a:lstStyle/>
        <a:p>
          <a:r>
            <a:rPr lang="en-US" sz="1800" dirty="0" smtClean="0"/>
            <a:t>This failure causes the cells to depolarize, allowing calcium into the cell. </a:t>
          </a:r>
          <a:endParaRPr lang="en-US" sz="1800" dirty="0"/>
        </a:p>
      </dgm:t>
    </dgm:pt>
    <dgm:pt modelId="{B1B6FFD3-BEE6-45A0-9935-1690E0CDF193}" type="parTrans" cxnId="{17067FA6-486A-4DD6-BA0C-E95197418D67}">
      <dgm:prSet/>
      <dgm:spPr/>
      <dgm:t>
        <a:bodyPr/>
        <a:lstStyle/>
        <a:p>
          <a:endParaRPr lang="en-US"/>
        </a:p>
      </dgm:t>
    </dgm:pt>
    <dgm:pt modelId="{64C12DB4-7E51-4B0D-8BC1-F985D64FD071}" type="sibTrans" cxnId="{17067FA6-486A-4DD6-BA0C-E95197418D67}">
      <dgm:prSet/>
      <dgm:spPr/>
      <dgm:t>
        <a:bodyPr/>
        <a:lstStyle/>
        <a:p>
          <a:endParaRPr lang="en-US"/>
        </a:p>
      </dgm:t>
    </dgm:pt>
    <dgm:pt modelId="{C95DC093-EDC5-43E0-988B-C73D10EDD2DE}">
      <dgm:prSet phldrT="[Text]" custT="1"/>
      <dgm:spPr/>
      <dgm:t>
        <a:bodyPr/>
        <a:lstStyle/>
        <a:p>
          <a:r>
            <a:rPr lang="en-US" sz="1800" dirty="0" smtClean="0"/>
            <a:t>The mitochondria break down and </a:t>
          </a:r>
          <a:r>
            <a:rPr lang="en-US" sz="1800" dirty="0" smtClean="0">
              <a:hlinkClick xmlns:r="http://schemas.openxmlformats.org/officeDocument/2006/relationships" r:id="rId1" action="ppaction://hlinksldjump" tooltip="cellular death"/>
            </a:rPr>
            <a:t>apoptosis </a:t>
          </a:r>
          <a:r>
            <a:rPr lang="en-US" sz="1800" dirty="0" smtClean="0"/>
            <a:t>occurs.   </a:t>
          </a:r>
          <a:endParaRPr lang="en-US" sz="1800" dirty="0"/>
        </a:p>
      </dgm:t>
    </dgm:pt>
    <dgm:pt modelId="{EF28D791-6831-4320-9EF4-A89D732ED06A}" type="parTrans" cxnId="{43F5418F-E02F-47C9-A7BB-BF1B6FB3618A}">
      <dgm:prSet/>
      <dgm:spPr/>
      <dgm:t>
        <a:bodyPr/>
        <a:lstStyle/>
        <a:p>
          <a:endParaRPr lang="en-US"/>
        </a:p>
      </dgm:t>
    </dgm:pt>
    <dgm:pt modelId="{9ABD94C1-4223-4FD6-B7F9-50F2C8CCA2A8}" type="sibTrans" cxnId="{43F5418F-E02F-47C9-A7BB-BF1B6FB3618A}">
      <dgm:prSet/>
      <dgm:spPr/>
      <dgm:t>
        <a:bodyPr/>
        <a:lstStyle/>
        <a:p>
          <a:endParaRPr lang="en-US"/>
        </a:p>
      </dgm:t>
    </dgm:pt>
    <dgm:pt modelId="{CB0DBD6B-2F03-451C-B699-CBC088032E8E}" type="pres">
      <dgm:prSet presAssocID="{EFAEFEFD-210A-4796-80AC-3F72F5D57031}" presName="CompostProcess" presStyleCnt="0">
        <dgm:presLayoutVars>
          <dgm:dir/>
          <dgm:resizeHandles val="exact"/>
        </dgm:presLayoutVars>
      </dgm:prSet>
      <dgm:spPr/>
    </dgm:pt>
    <dgm:pt modelId="{0092C6F1-3A2D-4FD8-81EA-8F1445839169}" type="pres">
      <dgm:prSet presAssocID="{EFAEFEFD-210A-4796-80AC-3F72F5D57031}" presName="arrow" presStyleLbl="bgShp" presStyleIdx="0" presStyleCnt="1"/>
      <dgm:spPr/>
    </dgm:pt>
    <dgm:pt modelId="{0DEA70C0-C30D-4758-8CE0-6F97EB4B16FD}" type="pres">
      <dgm:prSet presAssocID="{EFAEFEFD-210A-4796-80AC-3F72F5D57031}" presName="linearProcess" presStyleCnt="0"/>
      <dgm:spPr/>
    </dgm:pt>
    <dgm:pt modelId="{1B472CC8-9D6A-4302-8818-0B52D0D24B4C}" type="pres">
      <dgm:prSet presAssocID="{AADAB830-8F93-4FB2-8DC8-A2C1EC927609}" presName="textNode" presStyleLbl="node1" presStyleIdx="0" presStyleCnt="5" custScaleX="119937" custScaleY="148305">
        <dgm:presLayoutVars>
          <dgm:bulletEnabled val="1"/>
        </dgm:presLayoutVars>
      </dgm:prSet>
      <dgm:spPr/>
      <dgm:t>
        <a:bodyPr/>
        <a:lstStyle/>
        <a:p>
          <a:endParaRPr lang="en-US"/>
        </a:p>
      </dgm:t>
    </dgm:pt>
    <dgm:pt modelId="{B8D57DB3-8387-44D1-BA4B-CEAA7CD77647}" type="pres">
      <dgm:prSet presAssocID="{94B4E243-6465-4553-A399-CFEFE381F1D4}" presName="sibTrans" presStyleCnt="0"/>
      <dgm:spPr/>
    </dgm:pt>
    <dgm:pt modelId="{698BD93B-9414-4871-8622-9BED69E2F3FC}" type="pres">
      <dgm:prSet presAssocID="{F47F0544-693D-4650-BBCC-8B754C21F97F}" presName="textNode" presStyleLbl="node1" presStyleIdx="1" presStyleCnt="5" custScaleX="161817" custScaleY="114407">
        <dgm:presLayoutVars>
          <dgm:bulletEnabled val="1"/>
        </dgm:presLayoutVars>
      </dgm:prSet>
      <dgm:spPr/>
      <dgm:t>
        <a:bodyPr/>
        <a:lstStyle/>
        <a:p>
          <a:endParaRPr lang="en-US"/>
        </a:p>
      </dgm:t>
    </dgm:pt>
    <dgm:pt modelId="{718EC101-EF66-491F-93D9-B51FC5854D2D}" type="pres">
      <dgm:prSet presAssocID="{BDB20ED7-0070-4568-A992-250FE56ED770}" presName="sibTrans" presStyleCnt="0"/>
      <dgm:spPr/>
    </dgm:pt>
    <dgm:pt modelId="{FFD0EC6A-AA98-45EA-A003-371E191B57BE}" type="pres">
      <dgm:prSet presAssocID="{E8CFF730-FC13-4729-94D9-43312566571D}" presName="textNode" presStyleLbl="node1" presStyleIdx="2" presStyleCnt="5" custScaleX="148250" custScaleY="156780">
        <dgm:presLayoutVars>
          <dgm:bulletEnabled val="1"/>
        </dgm:presLayoutVars>
      </dgm:prSet>
      <dgm:spPr/>
      <dgm:t>
        <a:bodyPr/>
        <a:lstStyle/>
        <a:p>
          <a:endParaRPr lang="en-US"/>
        </a:p>
      </dgm:t>
    </dgm:pt>
    <dgm:pt modelId="{6DD63523-AE64-4FF1-9431-231CD4BA72B1}" type="pres">
      <dgm:prSet presAssocID="{64C12DB4-7E51-4B0D-8BC1-F985D64FD071}" presName="sibTrans" presStyleCnt="0"/>
      <dgm:spPr/>
    </dgm:pt>
    <dgm:pt modelId="{B4603189-B352-4CCD-B143-646C30438593}" type="pres">
      <dgm:prSet presAssocID="{6ED9F0AE-B8B8-4E39-AF0B-23184D3FFE66}" presName="textNode" presStyleLbl="node1" presStyleIdx="3" presStyleCnt="5" custScaleX="158065" custScaleY="105932">
        <dgm:presLayoutVars>
          <dgm:bulletEnabled val="1"/>
        </dgm:presLayoutVars>
      </dgm:prSet>
      <dgm:spPr/>
      <dgm:t>
        <a:bodyPr/>
        <a:lstStyle/>
        <a:p>
          <a:endParaRPr lang="en-US"/>
        </a:p>
      </dgm:t>
    </dgm:pt>
    <dgm:pt modelId="{4A8C55D0-E224-45A8-A153-DF5505C4C407}" type="pres">
      <dgm:prSet presAssocID="{9F704DB3-84F7-4ED7-AB3D-F7B1FB6AF377}" presName="sibTrans" presStyleCnt="0"/>
      <dgm:spPr/>
    </dgm:pt>
    <dgm:pt modelId="{DC2054AD-4859-4385-AB70-45E91FD6D55A}" type="pres">
      <dgm:prSet presAssocID="{C95DC093-EDC5-43E0-988B-C73D10EDD2DE}" presName="textNode" presStyleLbl="node1" presStyleIdx="4" presStyleCnt="5" custScaleX="164326" custScaleY="139831">
        <dgm:presLayoutVars>
          <dgm:bulletEnabled val="1"/>
        </dgm:presLayoutVars>
      </dgm:prSet>
      <dgm:spPr/>
      <dgm:t>
        <a:bodyPr/>
        <a:lstStyle/>
        <a:p>
          <a:endParaRPr lang="en-US"/>
        </a:p>
      </dgm:t>
    </dgm:pt>
  </dgm:ptLst>
  <dgm:cxnLst>
    <dgm:cxn modelId="{0B72A62A-2092-42E6-9019-6220BC267A4C}" srcId="{EFAEFEFD-210A-4796-80AC-3F72F5D57031}" destId="{F47F0544-693D-4650-BBCC-8B754C21F97F}" srcOrd="1" destOrd="0" parTransId="{82487F28-0B6E-4222-8A4F-AA880AA1B5FC}" sibTransId="{BDB20ED7-0070-4568-A992-250FE56ED770}"/>
    <dgm:cxn modelId="{5D7E533E-2EEA-4FD5-BFEA-5BDFFF1EB8BB}" type="presOf" srcId="{E8CFF730-FC13-4729-94D9-43312566571D}" destId="{FFD0EC6A-AA98-45EA-A003-371E191B57BE}" srcOrd="0" destOrd="0" presId="urn:microsoft.com/office/officeart/2005/8/layout/hProcess9"/>
    <dgm:cxn modelId="{17067FA6-486A-4DD6-BA0C-E95197418D67}" srcId="{EFAEFEFD-210A-4796-80AC-3F72F5D57031}" destId="{E8CFF730-FC13-4729-94D9-43312566571D}" srcOrd="2" destOrd="0" parTransId="{B1B6FFD3-BEE6-45A0-9935-1690E0CDF193}" sibTransId="{64C12DB4-7E51-4B0D-8BC1-F985D64FD071}"/>
    <dgm:cxn modelId="{2C2BD31A-FDCF-4897-B0AB-CE4D7851B2BF}" srcId="{EFAEFEFD-210A-4796-80AC-3F72F5D57031}" destId="{AADAB830-8F93-4FB2-8DC8-A2C1EC927609}" srcOrd="0" destOrd="0" parTransId="{BEA0C5C0-D874-4DF4-9367-BF58A8B155F1}" sibTransId="{94B4E243-6465-4553-A399-CFEFE381F1D4}"/>
    <dgm:cxn modelId="{43F5418F-E02F-47C9-A7BB-BF1B6FB3618A}" srcId="{EFAEFEFD-210A-4796-80AC-3F72F5D57031}" destId="{C95DC093-EDC5-43E0-988B-C73D10EDD2DE}" srcOrd="4" destOrd="0" parTransId="{EF28D791-6831-4320-9EF4-A89D732ED06A}" sibTransId="{9ABD94C1-4223-4FD6-B7F9-50F2C8CCA2A8}"/>
    <dgm:cxn modelId="{E0A4513A-D0AD-4677-A1A4-7AF931137122}" srcId="{EFAEFEFD-210A-4796-80AC-3F72F5D57031}" destId="{6ED9F0AE-B8B8-4E39-AF0B-23184D3FFE66}" srcOrd="3" destOrd="0" parTransId="{7616C29F-B3B6-441B-A329-7696E06C1C97}" sibTransId="{9F704DB3-84F7-4ED7-AB3D-F7B1FB6AF377}"/>
    <dgm:cxn modelId="{2E1AE2FC-99C4-421B-87CC-37B9709E09E5}" type="presOf" srcId="{AADAB830-8F93-4FB2-8DC8-A2C1EC927609}" destId="{1B472CC8-9D6A-4302-8818-0B52D0D24B4C}" srcOrd="0" destOrd="0" presId="urn:microsoft.com/office/officeart/2005/8/layout/hProcess9"/>
    <dgm:cxn modelId="{673C948A-CF79-4EDC-A7E8-90C6399C949B}" type="presOf" srcId="{6ED9F0AE-B8B8-4E39-AF0B-23184D3FFE66}" destId="{B4603189-B352-4CCD-B143-646C30438593}" srcOrd="0" destOrd="0" presId="urn:microsoft.com/office/officeart/2005/8/layout/hProcess9"/>
    <dgm:cxn modelId="{CE8A8103-D5A4-4754-8DB6-3B6DC6118EE7}" type="presOf" srcId="{EFAEFEFD-210A-4796-80AC-3F72F5D57031}" destId="{CB0DBD6B-2F03-451C-B699-CBC088032E8E}" srcOrd="0" destOrd="0" presId="urn:microsoft.com/office/officeart/2005/8/layout/hProcess9"/>
    <dgm:cxn modelId="{33573169-913E-40A0-9CB8-1DAE2E2DE786}" type="presOf" srcId="{C95DC093-EDC5-43E0-988B-C73D10EDD2DE}" destId="{DC2054AD-4859-4385-AB70-45E91FD6D55A}" srcOrd="0" destOrd="0" presId="urn:microsoft.com/office/officeart/2005/8/layout/hProcess9"/>
    <dgm:cxn modelId="{900FFA94-E85F-4BB8-A3F9-F958D84C0598}" type="presOf" srcId="{F47F0544-693D-4650-BBCC-8B754C21F97F}" destId="{698BD93B-9414-4871-8622-9BED69E2F3FC}" srcOrd="0" destOrd="0" presId="urn:microsoft.com/office/officeart/2005/8/layout/hProcess9"/>
    <dgm:cxn modelId="{0C0F9E04-63DF-42B5-A736-2B153322D61B}" type="presParOf" srcId="{CB0DBD6B-2F03-451C-B699-CBC088032E8E}" destId="{0092C6F1-3A2D-4FD8-81EA-8F1445839169}" srcOrd="0" destOrd="0" presId="urn:microsoft.com/office/officeart/2005/8/layout/hProcess9"/>
    <dgm:cxn modelId="{D9BFFA0C-A631-47F7-8884-EC37FC9BC584}" type="presParOf" srcId="{CB0DBD6B-2F03-451C-B699-CBC088032E8E}" destId="{0DEA70C0-C30D-4758-8CE0-6F97EB4B16FD}" srcOrd="1" destOrd="0" presId="urn:microsoft.com/office/officeart/2005/8/layout/hProcess9"/>
    <dgm:cxn modelId="{84664286-852D-42F0-90C5-D9061E0B5497}" type="presParOf" srcId="{0DEA70C0-C30D-4758-8CE0-6F97EB4B16FD}" destId="{1B472CC8-9D6A-4302-8818-0B52D0D24B4C}" srcOrd="0" destOrd="0" presId="urn:microsoft.com/office/officeart/2005/8/layout/hProcess9"/>
    <dgm:cxn modelId="{FD7B50E8-CB2C-4A4A-97E9-834C6530F7CA}" type="presParOf" srcId="{0DEA70C0-C30D-4758-8CE0-6F97EB4B16FD}" destId="{B8D57DB3-8387-44D1-BA4B-CEAA7CD77647}" srcOrd="1" destOrd="0" presId="urn:microsoft.com/office/officeart/2005/8/layout/hProcess9"/>
    <dgm:cxn modelId="{55BAE98F-E56B-4F99-A063-889E127CCCA5}" type="presParOf" srcId="{0DEA70C0-C30D-4758-8CE0-6F97EB4B16FD}" destId="{698BD93B-9414-4871-8622-9BED69E2F3FC}" srcOrd="2" destOrd="0" presId="urn:microsoft.com/office/officeart/2005/8/layout/hProcess9"/>
    <dgm:cxn modelId="{45AEF5D5-78C5-468E-B300-74068BFB337D}" type="presParOf" srcId="{0DEA70C0-C30D-4758-8CE0-6F97EB4B16FD}" destId="{718EC101-EF66-491F-93D9-B51FC5854D2D}" srcOrd="3" destOrd="0" presId="urn:microsoft.com/office/officeart/2005/8/layout/hProcess9"/>
    <dgm:cxn modelId="{F66563C1-2341-4138-A4AB-187214914606}" type="presParOf" srcId="{0DEA70C0-C30D-4758-8CE0-6F97EB4B16FD}" destId="{FFD0EC6A-AA98-45EA-A003-371E191B57BE}" srcOrd="4" destOrd="0" presId="urn:microsoft.com/office/officeart/2005/8/layout/hProcess9"/>
    <dgm:cxn modelId="{A8888539-5B6D-4182-B0BB-F3EFA8FDD2C4}" type="presParOf" srcId="{0DEA70C0-C30D-4758-8CE0-6F97EB4B16FD}" destId="{6DD63523-AE64-4FF1-9431-231CD4BA72B1}" srcOrd="5" destOrd="0" presId="urn:microsoft.com/office/officeart/2005/8/layout/hProcess9"/>
    <dgm:cxn modelId="{5827F923-8F19-47D8-B9AE-998423B7E983}" type="presParOf" srcId="{0DEA70C0-C30D-4758-8CE0-6F97EB4B16FD}" destId="{B4603189-B352-4CCD-B143-646C30438593}" srcOrd="6" destOrd="0" presId="urn:microsoft.com/office/officeart/2005/8/layout/hProcess9"/>
    <dgm:cxn modelId="{648EEA3C-954C-47B8-9424-860F65FBB88C}" type="presParOf" srcId="{0DEA70C0-C30D-4758-8CE0-6F97EB4B16FD}" destId="{4A8C55D0-E224-45A8-A153-DF5505C4C407}" srcOrd="7" destOrd="0" presId="urn:microsoft.com/office/officeart/2005/8/layout/hProcess9"/>
    <dgm:cxn modelId="{CCA41FEA-10E1-463D-8F8A-464E2EEA2E54}" type="presParOf" srcId="{0DEA70C0-C30D-4758-8CE0-6F97EB4B16FD}" destId="{DC2054AD-4859-4385-AB70-45E91FD6D55A}" srcOrd="8"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1A7719A-23D9-4B93-8305-575BF9C3AD58}" type="doc">
      <dgm:prSet loTypeId="urn:microsoft.com/office/officeart/2005/8/layout/hProcess9" loCatId="process" qsTypeId="urn:microsoft.com/office/officeart/2005/8/quickstyle/simple1#5" qsCatId="simple" csTypeId="urn:microsoft.com/office/officeart/2005/8/colors/accent1_2#5" csCatId="accent1" phldr="1"/>
      <dgm:spPr/>
    </dgm:pt>
    <dgm:pt modelId="{AED89284-284F-4814-8D69-E5958C41D078}">
      <dgm:prSet phldrT="[Text]" custT="1"/>
      <dgm:spPr/>
      <dgm:t>
        <a:bodyPr/>
        <a:lstStyle/>
        <a:p>
          <a:r>
            <a:rPr lang="en-US" sz="1800" dirty="0" smtClean="0"/>
            <a:t>The immune system will then become activated causing  an inflammatory response.</a:t>
          </a:r>
          <a:endParaRPr lang="en-US" sz="1800" dirty="0"/>
        </a:p>
      </dgm:t>
    </dgm:pt>
    <dgm:pt modelId="{96CF8CDC-732C-4270-93BB-F3981068496D}" type="parTrans" cxnId="{78D33DBE-278B-455D-91AA-4613FD656C2A}">
      <dgm:prSet/>
      <dgm:spPr/>
      <dgm:t>
        <a:bodyPr/>
        <a:lstStyle/>
        <a:p>
          <a:endParaRPr lang="en-US"/>
        </a:p>
      </dgm:t>
    </dgm:pt>
    <dgm:pt modelId="{E8A0B997-60DD-407A-A43F-D772C16BF7A2}" type="sibTrans" cxnId="{78D33DBE-278B-455D-91AA-4613FD656C2A}">
      <dgm:prSet/>
      <dgm:spPr/>
      <dgm:t>
        <a:bodyPr/>
        <a:lstStyle/>
        <a:p>
          <a:endParaRPr lang="en-US"/>
        </a:p>
      </dgm:t>
    </dgm:pt>
    <dgm:pt modelId="{C758F229-7D10-4BC8-BDF5-C6C522D9E60D}">
      <dgm:prSet phldrT="[Text]" custT="1"/>
      <dgm:spPr/>
      <dgm:t>
        <a:bodyPr/>
        <a:lstStyle/>
        <a:p>
          <a:r>
            <a:rPr lang="en-US" sz="1800" dirty="0" smtClean="0"/>
            <a:t>The neutrophils will be the first responders and will release cytotoxic compounds</a:t>
          </a:r>
          <a:r>
            <a:rPr lang="en-US" sz="1400" dirty="0" smtClean="0"/>
            <a:t>.</a:t>
          </a:r>
          <a:endParaRPr lang="en-US" sz="1400" dirty="0"/>
        </a:p>
      </dgm:t>
    </dgm:pt>
    <dgm:pt modelId="{5558D0B9-0F46-48CB-AD03-8EAFAFE9DFB0}" type="parTrans" cxnId="{D13B8062-54A9-4BE5-AD43-559C2101DB4E}">
      <dgm:prSet/>
      <dgm:spPr/>
      <dgm:t>
        <a:bodyPr/>
        <a:lstStyle/>
        <a:p>
          <a:endParaRPr lang="en-US"/>
        </a:p>
      </dgm:t>
    </dgm:pt>
    <dgm:pt modelId="{2524DF16-3FC0-4839-9B38-DAEE2E1550A0}" type="sibTrans" cxnId="{D13B8062-54A9-4BE5-AD43-559C2101DB4E}">
      <dgm:prSet/>
      <dgm:spPr/>
      <dgm:t>
        <a:bodyPr/>
        <a:lstStyle/>
        <a:p>
          <a:endParaRPr lang="en-US"/>
        </a:p>
      </dgm:t>
    </dgm:pt>
    <dgm:pt modelId="{A3AE93F2-FACF-4212-859B-5A6EDE4A6216}">
      <dgm:prSet phldrT="[Text]" custT="1"/>
      <dgm:spPr/>
      <dgm:t>
        <a:bodyPr/>
        <a:lstStyle/>
        <a:p>
          <a:r>
            <a:rPr lang="en-US" sz="1800" dirty="0" smtClean="0"/>
            <a:t>These compounds attract macrophages, dendritic cells and T cells.</a:t>
          </a:r>
        </a:p>
      </dgm:t>
    </dgm:pt>
    <dgm:pt modelId="{4F3FD5A9-090C-47E9-A579-C62534E37246}" type="parTrans" cxnId="{FCC1CFAC-C94C-4BC2-BB4C-AD7A1F6D6C5C}">
      <dgm:prSet/>
      <dgm:spPr/>
      <dgm:t>
        <a:bodyPr/>
        <a:lstStyle/>
        <a:p>
          <a:endParaRPr lang="en-US"/>
        </a:p>
      </dgm:t>
    </dgm:pt>
    <dgm:pt modelId="{D19BFC1D-64C4-4AF8-B7E1-22C06895B9AB}" type="sibTrans" cxnId="{FCC1CFAC-C94C-4BC2-BB4C-AD7A1F6D6C5C}">
      <dgm:prSet/>
      <dgm:spPr/>
      <dgm:t>
        <a:bodyPr/>
        <a:lstStyle/>
        <a:p>
          <a:endParaRPr lang="en-US"/>
        </a:p>
      </dgm:t>
    </dgm:pt>
    <dgm:pt modelId="{A66B42E3-2250-4557-ACDD-0A89679D829E}">
      <dgm:prSet phldrT="[Text]" custT="1"/>
      <dgm:spPr/>
      <dgm:t>
        <a:bodyPr/>
        <a:lstStyle/>
        <a:p>
          <a:r>
            <a:rPr lang="en-US" sz="1800" dirty="0" smtClean="0"/>
            <a:t>Neutrophils have a short life span.  In the presence of inflammation the body will decrease apoptosis in an effort to prolong the lives of the neutrophils</a:t>
          </a:r>
          <a:r>
            <a:rPr lang="en-US" sz="1400" dirty="0" smtClean="0"/>
            <a:t>.</a:t>
          </a:r>
        </a:p>
      </dgm:t>
    </dgm:pt>
    <dgm:pt modelId="{E06A2D6C-E87D-402F-858D-7F5169C57843}" type="parTrans" cxnId="{918EDA65-87B1-4491-A8ED-A62F4C1F3167}">
      <dgm:prSet/>
      <dgm:spPr/>
      <dgm:t>
        <a:bodyPr/>
        <a:lstStyle/>
        <a:p>
          <a:endParaRPr lang="en-US"/>
        </a:p>
      </dgm:t>
    </dgm:pt>
    <dgm:pt modelId="{DFC2B5BE-D5BE-4D6C-A8D9-8E3E5910681F}" type="sibTrans" cxnId="{918EDA65-87B1-4491-A8ED-A62F4C1F3167}">
      <dgm:prSet/>
      <dgm:spPr/>
      <dgm:t>
        <a:bodyPr/>
        <a:lstStyle/>
        <a:p>
          <a:endParaRPr lang="en-US"/>
        </a:p>
      </dgm:t>
    </dgm:pt>
    <dgm:pt modelId="{704B2399-E978-44E6-9F70-FF0ABB87F39C}" type="pres">
      <dgm:prSet presAssocID="{71A7719A-23D9-4B93-8305-575BF9C3AD58}" presName="CompostProcess" presStyleCnt="0">
        <dgm:presLayoutVars>
          <dgm:dir/>
          <dgm:resizeHandles val="exact"/>
        </dgm:presLayoutVars>
      </dgm:prSet>
      <dgm:spPr/>
    </dgm:pt>
    <dgm:pt modelId="{CF6E08C1-8AF2-4A47-9F48-338C67B3E57B}" type="pres">
      <dgm:prSet presAssocID="{71A7719A-23D9-4B93-8305-575BF9C3AD58}" presName="arrow" presStyleLbl="bgShp" presStyleIdx="0" presStyleCnt="1"/>
      <dgm:spPr/>
    </dgm:pt>
    <dgm:pt modelId="{93A52DD3-C102-478E-B537-B4FA5B1A9EB2}" type="pres">
      <dgm:prSet presAssocID="{71A7719A-23D9-4B93-8305-575BF9C3AD58}" presName="linearProcess" presStyleCnt="0"/>
      <dgm:spPr/>
    </dgm:pt>
    <dgm:pt modelId="{4AFE24CE-5FB7-4166-90BF-C3E66ED8D10C}" type="pres">
      <dgm:prSet presAssocID="{AED89284-284F-4814-8D69-E5958C41D078}" presName="textNode" presStyleLbl="node1" presStyleIdx="0" presStyleCnt="4">
        <dgm:presLayoutVars>
          <dgm:bulletEnabled val="1"/>
        </dgm:presLayoutVars>
      </dgm:prSet>
      <dgm:spPr/>
      <dgm:t>
        <a:bodyPr/>
        <a:lstStyle/>
        <a:p>
          <a:endParaRPr lang="en-US"/>
        </a:p>
      </dgm:t>
    </dgm:pt>
    <dgm:pt modelId="{CA57E522-A932-4874-9FF6-1315766A40F6}" type="pres">
      <dgm:prSet presAssocID="{E8A0B997-60DD-407A-A43F-D772C16BF7A2}" presName="sibTrans" presStyleCnt="0"/>
      <dgm:spPr/>
    </dgm:pt>
    <dgm:pt modelId="{05F413CD-ACA6-4DAA-899E-7B78B287B34B}" type="pres">
      <dgm:prSet presAssocID="{C758F229-7D10-4BC8-BDF5-C6C522D9E60D}" presName="textNode" presStyleLbl="node1" presStyleIdx="1" presStyleCnt="4" custScaleY="122881">
        <dgm:presLayoutVars>
          <dgm:bulletEnabled val="1"/>
        </dgm:presLayoutVars>
      </dgm:prSet>
      <dgm:spPr/>
      <dgm:t>
        <a:bodyPr/>
        <a:lstStyle/>
        <a:p>
          <a:endParaRPr lang="en-US"/>
        </a:p>
      </dgm:t>
    </dgm:pt>
    <dgm:pt modelId="{CA62C617-3C1C-4DD8-91F5-1AB73AA2EBEC}" type="pres">
      <dgm:prSet presAssocID="{2524DF16-3FC0-4839-9B38-DAEE2E1550A0}" presName="sibTrans" presStyleCnt="0"/>
      <dgm:spPr/>
    </dgm:pt>
    <dgm:pt modelId="{506CBA7C-92D0-4428-AF54-D559BDF2BF9F}" type="pres">
      <dgm:prSet presAssocID="{A3AE93F2-FACF-4212-859B-5A6EDE4A6216}" presName="textNode" presStyleLbl="node1" presStyleIdx="2" presStyleCnt="4">
        <dgm:presLayoutVars>
          <dgm:bulletEnabled val="1"/>
        </dgm:presLayoutVars>
      </dgm:prSet>
      <dgm:spPr/>
      <dgm:t>
        <a:bodyPr/>
        <a:lstStyle/>
        <a:p>
          <a:endParaRPr lang="en-US"/>
        </a:p>
      </dgm:t>
    </dgm:pt>
    <dgm:pt modelId="{27CBBCC1-4239-4B8F-8EC6-7C4E5C7F5B36}" type="pres">
      <dgm:prSet presAssocID="{D19BFC1D-64C4-4AF8-B7E1-22C06895B9AB}" presName="sibTrans" presStyleCnt="0"/>
      <dgm:spPr/>
    </dgm:pt>
    <dgm:pt modelId="{B5C03939-6ECB-463E-9634-4B6105409ABD}" type="pres">
      <dgm:prSet presAssocID="{A66B42E3-2250-4557-ACDD-0A89679D829E}" presName="textNode" presStyleLbl="node1" presStyleIdx="3" presStyleCnt="4" custScaleY="190678">
        <dgm:presLayoutVars>
          <dgm:bulletEnabled val="1"/>
        </dgm:presLayoutVars>
      </dgm:prSet>
      <dgm:spPr/>
      <dgm:t>
        <a:bodyPr/>
        <a:lstStyle/>
        <a:p>
          <a:endParaRPr lang="en-US"/>
        </a:p>
      </dgm:t>
    </dgm:pt>
  </dgm:ptLst>
  <dgm:cxnLst>
    <dgm:cxn modelId="{BDEC99B7-4666-4D34-BAC1-8E0F466C4E92}" type="presOf" srcId="{71A7719A-23D9-4B93-8305-575BF9C3AD58}" destId="{704B2399-E978-44E6-9F70-FF0ABB87F39C}" srcOrd="0" destOrd="0" presId="urn:microsoft.com/office/officeart/2005/8/layout/hProcess9"/>
    <dgm:cxn modelId="{D13B8062-54A9-4BE5-AD43-559C2101DB4E}" srcId="{71A7719A-23D9-4B93-8305-575BF9C3AD58}" destId="{C758F229-7D10-4BC8-BDF5-C6C522D9E60D}" srcOrd="1" destOrd="0" parTransId="{5558D0B9-0F46-48CB-AD03-8EAFAFE9DFB0}" sibTransId="{2524DF16-3FC0-4839-9B38-DAEE2E1550A0}"/>
    <dgm:cxn modelId="{36013795-8705-4515-B4F0-A7A7C2ACF543}" type="presOf" srcId="{A3AE93F2-FACF-4212-859B-5A6EDE4A6216}" destId="{506CBA7C-92D0-4428-AF54-D559BDF2BF9F}" srcOrd="0" destOrd="0" presId="urn:microsoft.com/office/officeart/2005/8/layout/hProcess9"/>
    <dgm:cxn modelId="{918EDA65-87B1-4491-A8ED-A62F4C1F3167}" srcId="{71A7719A-23D9-4B93-8305-575BF9C3AD58}" destId="{A66B42E3-2250-4557-ACDD-0A89679D829E}" srcOrd="3" destOrd="0" parTransId="{E06A2D6C-E87D-402F-858D-7F5169C57843}" sibTransId="{DFC2B5BE-D5BE-4D6C-A8D9-8E3E5910681F}"/>
    <dgm:cxn modelId="{78D33DBE-278B-455D-91AA-4613FD656C2A}" srcId="{71A7719A-23D9-4B93-8305-575BF9C3AD58}" destId="{AED89284-284F-4814-8D69-E5958C41D078}" srcOrd="0" destOrd="0" parTransId="{96CF8CDC-732C-4270-93BB-F3981068496D}" sibTransId="{E8A0B997-60DD-407A-A43F-D772C16BF7A2}"/>
    <dgm:cxn modelId="{CE75ADF3-6A19-471F-AD58-2DF2A5D09088}" type="presOf" srcId="{AED89284-284F-4814-8D69-E5958C41D078}" destId="{4AFE24CE-5FB7-4166-90BF-C3E66ED8D10C}" srcOrd="0" destOrd="0" presId="urn:microsoft.com/office/officeart/2005/8/layout/hProcess9"/>
    <dgm:cxn modelId="{FCC1CFAC-C94C-4BC2-BB4C-AD7A1F6D6C5C}" srcId="{71A7719A-23D9-4B93-8305-575BF9C3AD58}" destId="{A3AE93F2-FACF-4212-859B-5A6EDE4A6216}" srcOrd="2" destOrd="0" parTransId="{4F3FD5A9-090C-47E9-A579-C62534E37246}" sibTransId="{D19BFC1D-64C4-4AF8-B7E1-22C06895B9AB}"/>
    <dgm:cxn modelId="{2DEB01B6-D798-4A6D-BBEE-868BFA03F18F}" type="presOf" srcId="{A66B42E3-2250-4557-ACDD-0A89679D829E}" destId="{B5C03939-6ECB-463E-9634-4B6105409ABD}" srcOrd="0" destOrd="0" presId="urn:microsoft.com/office/officeart/2005/8/layout/hProcess9"/>
    <dgm:cxn modelId="{F509B198-A023-4B85-92E9-654E7A24EA65}" type="presOf" srcId="{C758F229-7D10-4BC8-BDF5-C6C522D9E60D}" destId="{05F413CD-ACA6-4DAA-899E-7B78B287B34B}" srcOrd="0" destOrd="0" presId="urn:microsoft.com/office/officeart/2005/8/layout/hProcess9"/>
    <dgm:cxn modelId="{C6CA3201-F031-4494-BA6E-428512CAB689}" type="presParOf" srcId="{704B2399-E978-44E6-9F70-FF0ABB87F39C}" destId="{CF6E08C1-8AF2-4A47-9F48-338C67B3E57B}" srcOrd="0" destOrd="0" presId="urn:microsoft.com/office/officeart/2005/8/layout/hProcess9"/>
    <dgm:cxn modelId="{3FCDC925-A06D-406E-84C7-DF0988A3686F}" type="presParOf" srcId="{704B2399-E978-44E6-9F70-FF0ABB87F39C}" destId="{93A52DD3-C102-478E-B537-B4FA5B1A9EB2}" srcOrd="1" destOrd="0" presId="urn:microsoft.com/office/officeart/2005/8/layout/hProcess9"/>
    <dgm:cxn modelId="{59070C1E-E735-48C1-A171-C1FF5CE66495}" type="presParOf" srcId="{93A52DD3-C102-478E-B537-B4FA5B1A9EB2}" destId="{4AFE24CE-5FB7-4166-90BF-C3E66ED8D10C}" srcOrd="0" destOrd="0" presId="urn:microsoft.com/office/officeart/2005/8/layout/hProcess9"/>
    <dgm:cxn modelId="{10E4AED9-7B37-44D0-BF5B-FDACBA4A3069}" type="presParOf" srcId="{93A52DD3-C102-478E-B537-B4FA5B1A9EB2}" destId="{CA57E522-A932-4874-9FF6-1315766A40F6}" srcOrd="1" destOrd="0" presId="urn:microsoft.com/office/officeart/2005/8/layout/hProcess9"/>
    <dgm:cxn modelId="{2D2A4FA6-30AC-456D-B261-FF61BA25EAA3}" type="presParOf" srcId="{93A52DD3-C102-478E-B537-B4FA5B1A9EB2}" destId="{05F413CD-ACA6-4DAA-899E-7B78B287B34B}" srcOrd="2" destOrd="0" presId="urn:microsoft.com/office/officeart/2005/8/layout/hProcess9"/>
    <dgm:cxn modelId="{786CA9AF-C351-46D8-ACF7-4A23FB3E3B96}" type="presParOf" srcId="{93A52DD3-C102-478E-B537-B4FA5B1A9EB2}" destId="{CA62C617-3C1C-4DD8-91F5-1AB73AA2EBEC}" srcOrd="3" destOrd="0" presId="urn:microsoft.com/office/officeart/2005/8/layout/hProcess9"/>
    <dgm:cxn modelId="{01E9392E-A6FE-45DF-BBA0-0312BEC43971}" type="presParOf" srcId="{93A52DD3-C102-478E-B537-B4FA5B1A9EB2}" destId="{506CBA7C-92D0-4428-AF54-D559BDF2BF9F}" srcOrd="4" destOrd="0" presId="urn:microsoft.com/office/officeart/2005/8/layout/hProcess9"/>
    <dgm:cxn modelId="{1494A8F2-FA67-49FA-9A94-136B7524A863}" type="presParOf" srcId="{93A52DD3-C102-478E-B537-B4FA5B1A9EB2}" destId="{27CBBCC1-4239-4B8F-8EC6-7C4E5C7F5B36}" srcOrd="5" destOrd="0" presId="urn:microsoft.com/office/officeart/2005/8/layout/hProcess9"/>
    <dgm:cxn modelId="{25BA8381-CE73-45EE-A57C-09D9023ABB61}" type="presParOf" srcId="{93A52DD3-C102-478E-B537-B4FA5B1A9EB2}" destId="{B5C03939-6ECB-463E-9634-4B6105409ABD}" srcOrd="6"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49534FC-0C13-4375-8C11-2A2616640FAC}" type="doc">
      <dgm:prSet loTypeId="urn:microsoft.com/office/officeart/2005/8/layout/hProcess9" loCatId="process" qsTypeId="urn:microsoft.com/office/officeart/2005/8/quickstyle/simple1#6" qsCatId="simple" csTypeId="urn:microsoft.com/office/officeart/2005/8/colors/accent1_2#6" csCatId="accent1" phldr="1"/>
      <dgm:spPr/>
    </dgm:pt>
    <dgm:pt modelId="{DA340A09-506B-445C-A278-5BCC9D263A17}">
      <dgm:prSet phldrT="[Text]" custT="1"/>
      <dgm:spPr/>
      <dgm:t>
        <a:bodyPr/>
        <a:lstStyle/>
        <a:p>
          <a:r>
            <a:rPr lang="en-US" sz="1800" dirty="0" smtClean="0"/>
            <a:t>The sympathetic nervous system (SNS) will then activate, secreting cortisol.</a:t>
          </a:r>
          <a:endParaRPr lang="en-US" sz="1800" dirty="0"/>
        </a:p>
      </dgm:t>
    </dgm:pt>
    <dgm:pt modelId="{4C6785CE-6653-4272-B4B7-EE43FB2418E9}" type="parTrans" cxnId="{8E30DB8A-1DE9-4A80-85CB-255285F1E585}">
      <dgm:prSet/>
      <dgm:spPr/>
      <dgm:t>
        <a:bodyPr/>
        <a:lstStyle/>
        <a:p>
          <a:endParaRPr lang="en-US"/>
        </a:p>
      </dgm:t>
    </dgm:pt>
    <dgm:pt modelId="{F7748C18-B4A2-41BC-BDCE-F418AEDC7EB7}" type="sibTrans" cxnId="{8E30DB8A-1DE9-4A80-85CB-255285F1E585}">
      <dgm:prSet/>
      <dgm:spPr/>
      <dgm:t>
        <a:bodyPr/>
        <a:lstStyle/>
        <a:p>
          <a:endParaRPr lang="en-US"/>
        </a:p>
      </dgm:t>
    </dgm:pt>
    <dgm:pt modelId="{878B2F05-6C06-4A30-A216-EB7C1848432A}">
      <dgm:prSet phldrT="[Text]" custT="1"/>
      <dgm:spPr/>
      <dgm:t>
        <a:bodyPr/>
        <a:lstStyle/>
        <a:p>
          <a:r>
            <a:rPr lang="en-US" sz="1800" dirty="0" smtClean="0"/>
            <a:t>Cortisol will decrease the immune and inflammatory response to allow more energy to head to the emergency</a:t>
          </a:r>
          <a:r>
            <a:rPr lang="en-US" sz="1600" dirty="0" smtClean="0"/>
            <a:t>.</a:t>
          </a:r>
          <a:endParaRPr lang="en-US" sz="1600" dirty="0"/>
        </a:p>
      </dgm:t>
    </dgm:pt>
    <dgm:pt modelId="{AFD9C456-3315-41DB-BFC6-CF32624FB222}" type="parTrans" cxnId="{854EBA5B-C2AB-4F29-91F4-51E31F41B58D}">
      <dgm:prSet/>
      <dgm:spPr/>
      <dgm:t>
        <a:bodyPr/>
        <a:lstStyle/>
        <a:p>
          <a:endParaRPr lang="en-US"/>
        </a:p>
      </dgm:t>
    </dgm:pt>
    <dgm:pt modelId="{25F5B3B8-00CF-4815-B8B9-A41AA4AD208C}" type="sibTrans" cxnId="{854EBA5B-C2AB-4F29-91F4-51E31F41B58D}">
      <dgm:prSet/>
      <dgm:spPr/>
      <dgm:t>
        <a:bodyPr/>
        <a:lstStyle/>
        <a:p>
          <a:endParaRPr lang="en-US"/>
        </a:p>
      </dgm:t>
    </dgm:pt>
    <dgm:pt modelId="{C660342C-A8C2-4E22-B7D4-13A033E5558C}">
      <dgm:prSet phldrT="[Text]" custT="1"/>
      <dgm:spPr/>
      <dgm:t>
        <a:bodyPr/>
        <a:lstStyle/>
        <a:p>
          <a:r>
            <a:rPr lang="en-US" sz="1800" dirty="0" smtClean="0"/>
            <a:t>Corticotrophin releasing hormone  also helps the stress response by increasing blood glucose and helping the  SNS increase blood pressure.</a:t>
          </a:r>
          <a:endParaRPr lang="en-US" sz="1800" dirty="0"/>
        </a:p>
      </dgm:t>
    </dgm:pt>
    <dgm:pt modelId="{3E549C7F-0CA5-403B-8267-05F0DE78B7C0}" type="parTrans" cxnId="{03813A8A-5E7F-4873-A291-6A91E32AFCAD}">
      <dgm:prSet/>
      <dgm:spPr/>
      <dgm:t>
        <a:bodyPr/>
        <a:lstStyle/>
        <a:p>
          <a:endParaRPr lang="en-US"/>
        </a:p>
      </dgm:t>
    </dgm:pt>
    <dgm:pt modelId="{0B959643-15CB-46F7-A042-963F4DBB1DD1}" type="sibTrans" cxnId="{03813A8A-5E7F-4873-A291-6A91E32AFCAD}">
      <dgm:prSet/>
      <dgm:spPr/>
      <dgm:t>
        <a:bodyPr/>
        <a:lstStyle/>
        <a:p>
          <a:endParaRPr lang="en-US"/>
        </a:p>
      </dgm:t>
    </dgm:pt>
    <dgm:pt modelId="{0948A0E2-9D47-481D-8928-6A96D7D14CF4}" type="pres">
      <dgm:prSet presAssocID="{949534FC-0C13-4375-8C11-2A2616640FAC}" presName="CompostProcess" presStyleCnt="0">
        <dgm:presLayoutVars>
          <dgm:dir/>
          <dgm:resizeHandles val="exact"/>
        </dgm:presLayoutVars>
      </dgm:prSet>
      <dgm:spPr/>
    </dgm:pt>
    <dgm:pt modelId="{0CF9B0FB-8B5F-4872-9BF0-5E57B2F11244}" type="pres">
      <dgm:prSet presAssocID="{949534FC-0C13-4375-8C11-2A2616640FAC}" presName="arrow" presStyleLbl="bgShp" presStyleIdx="0" presStyleCnt="1"/>
      <dgm:spPr/>
    </dgm:pt>
    <dgm:pt modelId="{00E670AD-9BE8-497D-88E6-92FBB88C3B5F}" type="pres">
      <dgm:prSet presAssocID="{949534FC-0C13-4375-8C11-2A2616640FAC}" presName="linearProcess" presStyleCnt="0"/>
      <dgm:spPr/>
    </dgm:pt>
    <dgm:pt modelId="{DA13EAA8-7866-43E0-B193-2FF51776546F}" type="pres">
      <dgm:prSet presAssocID="{DA340A09-506B-445C-A278-5BCC9D263A17}" presName="textNode" presStyleLbl="node1" presStyleIdx="0" presStyleCnt="3">
        <dgm:presLayoutVars>
          <dgm:bulletEnabled val="1"/>
        </dgm:presLayoutVars>
      </dgm:prSet>
      <dgm:spPr/>
      <dgm:t>
        <a:bodyPr/>
        <a:lstStyle/>
        <a:p>
          <a:endParaRPr lang="en-US"/>
        </a:p>
      </dgm:t>
    </dgm:pt>
    <dgm:pt modelId="{E40225B9-3AD1-47E6-9B48-9E9C168A6B2B}" type="pres">
      <dgm:prSet presAssocID="{F7748C18-B4A2-41BC-BDCE-F418AEDC7EB7}" presName="sibTrans" presStyleCnt="0"/>
      <dgm:spPr/>
    </dgm:pt>
    <dgm:pt modelId="{C65EDA8F-8810-44B9-9B80-C57A5A1D76A7}" type="pres">
      <dgm:prSet presAssocID="{878B2F05-6C06-4A30-A216-EB7C1848432A}" presName="textNode" presStyleLbl="node1" presStyleIdx="1" presStyleCnt="3">
        <dgm:presLayoutVars>
          <dgm:bulletEnabled val="1"/>
        </dgm:presLayoutVars>
      </dgm:prSet>
      <dgm:spPr/>
      <dgm:t>
        <a:bodyPr/>
        <a:lstStyle/>
        <a:p>
          <a:endParaRPr lang="en-US"/>
        </a:p>
      </dgm:t>
    </dgm:pt>
    <dgm:pt modelId="{88B84231-57D5-475A-BCCC-4EB2EF1D0439}" type="pres">
      <dgm:prSet presAssocID="{25F5B3B8-00CF-4815-B8B9-A41AA4AD208C}" presName="sibTrans" presStyleCnt="0"/>
      <dgm:spPr/>
    </dgm:pt>
    <dgm:pt modelId="{5FB3E759-8E0F-4A34-9B76-F037ED4DA4A5}" type="pres">
      <dgm:prSet presAssocID="{C660342C-A8C2-4E22-B7D4-13A033E5558C}" presName="textNode" presStyleLbl="node1" presStyleIdx="2" presStyleCnt="3" custScaleY="165254">
        <dgm:presLayoutVars>
          <dgm:bulletEnabled val="1"/>
        </dgm:presLayoutVars>
      </dgm:prSet>
      <dgm:spPr/>
      <dgm:t>
        <a:bodyPr/>
        <a:lstStyle/>
        <a:p>
          <a:endParaRPr lang="en-US"/>
        </a:p>
      </dgm:t>
    </dgm:pt>
  </dgm:ptLst>
  <dgm:cxnLst>
    <dgm:cxn modelId="{8E30DB8A-1DE9-4A80-85CB-255285F1E585}" srcId="{949534FC-0C13-4375-8C11-2A2616640FAC}" destId="{DA340A09-506B-445C-A278-5BCC9D263A17}" srcOrd="0" destOrd="0" parTransId="{4C6785CE-6653-4272-B4B7-EE43FB2418E9}" sibTransId="{F7748C18-B4A2-41BC-BDCE-F418AEDC7EB7}"/>
    <dgm:cxn modelId="{69F43474-7239-4A73-9687-D2382EC29722}" type="presOf" srcId="{878B2F05-6C06-4A30-A216-EB7C1848432A}" destId="{C65EDA8F-8810-44B9-9B80-C57A5A1D76A7}" srcOrd="0" destOrd="0" presId="urn:microsoft.com/office/officeart/2005/8/layout/hProcess9"/>
    <dgm:cxn modelId="{03813A8A-5E7F-4873-A291-6A91E32AFCAD}" srcId="{949534FC-0C13-4375-8C11-2A2616640FAC}" destId="{C660342C-A8C2-4E22-B7D4-13A033E5558C}" srcOrd="2" destOrd="0" parTransId="{3E549C7F-0CA5-403B-8267-05F0DE78B7C0}" sibTransId="{0B959643-15CB-46F7-A042-963F4DBB1DD1}"/>
    <dgm:cxn modelId="{FAE0D894-4FD5-421B-B721-7631C0F6F3D8}" type="presOf" srcId="{DA340A09-506B-445C-A278-5BCC9D263A17}" destId="{DA13EAA8-7866-43E0-B193-2FF51776546F}" srcOrd="0" destOrd="0" presId="urn:microsoft.com/office/officeart/2005/8/layout/hProcess9"/>
    <dgm:cxn modelId="{F1D788BA-5F3F-48C3-B109-5F5DCD1028B8}" type="presOf" srcId="{949534FC-0C13-4375-8C11-2A2616640FAC}" destId="{0948A0E2-9D47-481D-8928-6A96D7D14CF4}" srcOrd="0" destOrd="0" presId="urn:microsoft.com/office/officeart/2005/8/layout/hProcess9"/>
    <dgm:cxn modelId="{854EBA5B-C2AB-4F29-91F4-51E31F41B58D}" srcId="{949534FC-0C13-4375-8C11-2A2616640FAC}" destId="{878B2F05-6C06-4A30-A216-EB7C1848432A}" srcOrd="1" destOrd="0" parTransId="{AFD9C456-3315-41DB-BFC6-CF32624FB222}" sibTransId="{25F5B3B8-00CF-4815-B8B9-A41AA4AD208C}"/>
    <dgm:cxn modelId="{0909079F-9126-442E-B943-7C8EF38FA18F}" type="presOf" srcId="{C660342C-A8C2-4E22-B7D4-13A033E5558C}" destId="{5FB3E759-8E0F-4A34-9B76-F037ED4DA4A5}" srcOrd="0" destOrd="0" presId="urn:microsoft.com/office/officeart/2005/8/layout/hProcess9"/>
    <dgm:cxn modelId="{A5D8ABCC-AFE9-4244-BD3F-99E5CD877E92}" type="presParOf" srcId="{0948A0E2-9D47-481D-8928-6A96D7D14CF4}" destId="{0CF9B0FB-8B5F-4872-9BF0-5E57B2F11244}" srcOrd="0" destOrd="0" presId="urn:microsoft.com/office/officeart/2005/8/layout/hProcess9"/>
    <dgm:cxn modelId="{D079EF86-9981-4D67-B635-CCBB5899B1DC}" type="presParOf" srcId="{0948A0E2-9D47-481D-8928-6A96D7D14CF4}" destId="{00E670AD-9BE8-497D-88E6-92FBB88C3B5F}" srcOrd="1" destOrd="0" presId="urn:microsoft.com/office/officeart/2005/8/layout/hProcess9"/>
    <dgm:cxn modelId="{DBA7039C-5749-4608-85F6-838820F76F44}" type="presParOf" srcId="{00E670AD-9BE8-497D-88E6-92FBB88C3B5F}" destId="{DA13EAA8-7866-43E0-B193-2FF51776546F}" srcOrd="0" destOrd="0" presId="urn:microsoft.com/office/officeart/2005/8/layout/hProcess9"/>
    <dgm:cxn modelId="{DBFF23DB-AEC6-4395-83A0-8940C505A0C7}" type="presParOf" srcId="{00E670AD-9BE8-497D-88E6-92FBB88C3B5F}" destId="{E40225B9-3AD1-47E6-9B48-9E9C168A6B2B}" srcOrd="1" destOrd="0" presId="urn:microsoft.com/office/officeart/2005/8/layout/hProcess9"/>
    <dgm:cxn modelId="{04E64E9E-20BE-4CD4-9F71-4C97B160327B}" type="presParOf" srcId="{00E670AD-9BE8-497D-88E6-92FBB88C3B5F}" destId="{C65EDA8F-8810-44B9-9B80-C57A5A1D76A7}" srcOrd="2" destOrd="0" presId="urn:microsoft.com/office/officeart/2005/8/layout/hProcess9"/>
    <dgm:cxn modelId="{BC05912C-0FDD-4FC7-80A9-7D7B2F4C81A4}" type="presParOf" srcId="{00E670AD-9BE8-497D-88E6-92FBB88C3B5F}" destId="{88B84231-57D5-475A-BCCC-4EB2EF1D0439}" srcOrd="3" destOrd="0" presId="urn:microsoft.com/office/officeart/2005/8/layout/hProcess9"/>
    <dgm:cxn modelId="{1FD6AD4C-E350-46DD-8A1F-C8F467F6AA83}" type="presParOf" srcId="{00E670AD-9BE8-497D-88E6-92FBB88C3B5F}" destId="{5FB3E759-8E0F-4A34-9B76-F037ED4DA4A5}" srcOrd="4"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6E36F17-205C-4767-B881-AEEC75F30D50}" type="doc">
      <dgm:prSet loTypeId="urn:microsoft.com/office/officeart/2005/8/layout/hProcess9" loCatId="process" qsTypeId="urn:microsoft.com/office/officeart/2005/8/quickstyle/simple1" qsCatId="simple" csTypeId="urn:microsoft.com/office/officeart/2005/8/colors/accent1_2" csCatId="accent1" phldr="1"/>
      <dgm:spPr/>
    </dgm:pt>
    <dgm:pt modelId="{B34A60C6-9CB1-4761-8CA5-58B1E2F563B9}">
      <dgm:prSet phldrT="[Text]" custT="1"/>
      <dgm:spPr/>
      <dgm:t>
        <a:bodyPr/>
        <a:lstStyle/>
        <a:p>
          <a:r>
            <a:rPr lang="en-US" sz="1800" dirty="0" smtClean="0"/>
            <a:t>The longer the blood flow is absent or decreased,</a:t>
          </a:r>
          <a:endParaRPr lang="en-US" sz="2600" dirty="0"/>
        </a:p>
      </dgm:t>
    </dgm:pt>
    <dgm:pt modelId="{C3B012A3-595C-4426-A479-EE942FAAA553}" type="parTrans" cxnId="{97550ADD-F334-4534-978E-AD4B1AF53C20}">
      <dgm:prSet/>
      <dgm:spPr/>
      <dgm:t>
        <a:bodyPr/>
        <a:lstStyle/>
        <a:p>
          <a:endParaRPr lang="en-US"/>
        </a:p>
      </dgm:t>
    </dgm:pt>
    <dgm:pt modelId="{3BAAA808-33BD-47FA-92D3-1928370EA68A}" type="sibTrans" cxnId="{97550ADD-F334-4534-978E-AD4B1AF53C20}">
      <dgm:prSet/>
      <dgm:spPr/>
      <dgm:t>
        <a:bodyPr/>
        <a:lstStyle/>
        <a:p>
          <a:endParaRPr lang="en-US"/>
        </a:p>
      </dgm:t>
    </dgm:pt>
    <dgm:pt modelId="{6F7D114F-6FD1-4DA3-AE65-75A2AF10574E}">
      <dgm:prSet phldrT="[Text]" custT="1"/>
      <dgm:spPr/>
      <dgm:t>
        <a:bodyPr/>
        <a:lstStyle/>
        <a:p>
          <a:r>
            <a:rPr lang="en-US" sz="1800" dirty="0" smtClean="0"/>
            <a:t>the more brain tissues die.</a:t>
          </a:r>
          <a:endParaRPr lang="en-US" sz="1800" dirty="0"/>
        </a:p>
      </dgm:t>
    </dgm:pt>
    <dgm:pt modelId="{595D5E27-9CFB-4547-A7FB-F9FA8B10DF58}" type="parTrans" cxnId="{66134859-DCB4-4551-9A6A-F22F75C56211}">
      <dgm:prSet/>
      <dgm:spPr/>
      <dgm:t>
        <a:bodyPr/>
        <a:lstStyle/>
        <a:p>
          <a:endParaRPr lang="en-US"/>
        </a:p>
      </dgm:t>
    </dgm:pt>
    <dgm:pt modelId="{7D55987E-2BA8-42CD-B20C-1879CDB2FEA0}" type="sibTrans" cxnId="{66134859-DCB4-4551-9A6A-F22F75C56211}">
      <dgm:prSet/>
      <dgm:spPr/>
      <dgm:t>
        <a:bodyPr/>
        <a:lstStyle/>
        <a:p>
          <a:endParaRPr lang="en-US"/>
        </a:p>
      </dgm:t>
    </dgm:pt>
    <dgm:pt modelId="{3ED6FFF8-13A6-4384-9BB0-6AB9EC043047}">
      <dgm:prSet phldrT="[Text]" custT="1"/>
      <dgm:spPr/>
      <dgm:t>
        <a:bodyPr/>
        <a:lstStyle/>
        <a:p>
          <a:r>
            <a:rPr lang="en-US" sz="1800" dirty="0" smtClean="0"/>
            <a:t>This is why</a:t>
          </a:r>
        </a:p>
        <a:p>
          <a:r>
            <a:rPr lang="en-US" sz="2200" dirty="0" smtClean="0">
              <a:solidFill>
                <a:srgbClr val="C00000"/>
              </a:solidFill>
            </a:rPr>
            <a:t> TIME IS BRAIN.</a:t>
          </a:r>
          <a:endParaRPr lang="en-US" sz="1800" dirty="0"/>
        </a:p>
      </dgm:t>
    </dgm:pt>
    <dgm:pt modelId="{4CE4D0F8-C69A-4373-9324-E6C42264CADE}" type="parTrans" cxnId="{9301286C-FCDE-4467-8994-29BD1FA187F4}">
      <dgm:prSet/>
      <dgm:spPr/>
      <dgm:t>
        <a:bodyPr/>
        <a:lstStyle/>
        <a:p>
          <a:endParaRPr lang="en-US"/>
        </a:p>
      </dgm:t>
    </dgm:pt>
    <dgm:pt modelId="{51B5C0BF-8977-463A-8E59-8BC4B87B193C}" type="sibTrans" cxnId="{9301286C-FCDE-4467-8994-29BD1FA187F4}">
      <dgm:prSet/>
      <dgm:spPr/>
      <dgm:t>
        <a:bodyPr/>
        <a:lstStyle/>
        <a:p>
          <a:endParaRPr lang="en-US"/>
        </a:p>
      </dgm:t>
    </dgm:pt>
    <dgm:pt modelId="{2D728985-3476-4C2A-BDA2-29DAB22A00EE}" type="pres">
      <dgm:prSet presAssocID="{56E36F17-205C-4767-B881-AEEC75F30D50}" presName="CompostProcess" presStyleCnt="0">
        <dgm:presLayoutVars>
          <dgm:dir/>
          <dgm:resizeHandles val="exact"/>
        </dgm:presLayoutVars>
      </dgm:prSet>
      <dgm:spPr/>
    </dgm:pt>
    <dgm:pt modelId="{21344C81-6704-4939-BBF3-84F352B7E904}" type="pres">
      <dgm:prSet presAssocID="{56E36F17-205C-4767-B881-AEEC75F30D50}" presName="arrow" presStyleLbl="bgShp" presStyleIdx="0" presStyleCnt="1"/>
      <dgm:spPr/>
    </dgm:pt>
    <dgm:pt modelId="{64AA9250-6255-47FE-8840-B2A2AEB37234}" type="pres">
      <dgm:prSet presAssocID="{56E36F17-205C-4767-B881-AEEC75F30D50}" presName="linearProcess" presStyleCnt="0"/>
      <dgm:spPr/>
    </dgm:pt>
    <dgm:pt modelId="{423CA56E-B9C3-492C-B02E-2B48685B7EDF}" type="pres">
      <dgm:prSet presAssocID="{B34A60C6-9CB1-4761-8CA5-58B1E2F563B9}" presName="textNode" presStyleLbl="node1" presStyleIdx="0" presStyleCnt="3">
        <dgm:presLayoutVars>
          <dgm:bulletEnabled val="1"/>
        </dgm:presLayoutVars>
      </dgm:prSet>
      <dgm:spPr/>
      <dgm:t>
        <a:bodyPr/>
        <a:lstStyle/>
        <a:p>
          <a:endParaRPr lang="en-US"/>
        </a:p>
      </dgm:t>
    </dgm:pt>
    <dgm:pt modelId="{B871AB06-CEBB-4B03-A221-81D537E7216C}" type="pres">
      <dgm:prSet presAssocID="{3BAAA808-33BD-47FA-92D3-1928370EA68A}" presName="sibTrans" presStyleCnt="0"/>
      <dgm:spPr/>
    </dgm:pt>
    <dgm:pt modelId="{7C1107F0-88D6-473B-A8E2-485F7155B779}" type="pres">
      <dgm:prSet presAssocID="{6F7D114F-6FD1-4DA3-AE65-75A2AF10574E}" presName="textNode" presStyleLbl="node1" presStyleIdx="1" presStyleCnt="3">
        <dgm:presLayoutVars>
          <dgm:bulletEnabled val="1"/>
        </dgm:presLayoutVars>
      </dgm:prSet>
      <dgm:spPr/>
      <dgm:t>
        <a:bodyPr/>
        <a:lstStyle/>
        <a:p>
          <a:endParaRPr lang="en-US"/>
        </a:p>
      </dgm:t>
    </dgm:pt>
    <dgm:pt modelId="{EE5BCB47-8720-4F1F-BFAE-3A6351ED273E}" type="pres">
      <dgm:prSet presAssocID="{7D55987E-2BA8-42CD-B20C-1879CDB2FEA0}" presName="sibTrans" presStyleCnt="0"/>
      <dgm:spPr/>
    </dgm:pt>
    <dgm:pt modelId="{FB99CC6C-6849-4076-AC2A-29C3CAC8C8DF}" type="pres">
      <dgm:prSet presAssocID="{3ED6FFF8-13A6-4384-9BB0-6AB9EC043047}" presName="textNode" presStyleLbl="node1" presStyleIdx="2" presStyleCnt="3">
        <dgm:presLayoutVars>
          <dgm:bulletEnabled val="1"/>
        </dgm:presLayoutVars>
      </dgm:prSet>
      <dgm:spPr/>
      <dgm:t>
        <a:bodyPr/>
        <a:lstStyle/>
        <a:p>
          <a:endParaRPr lang="en-US"/>
        </a:p>
      </dgm:t>
    </dgm:pt>
  </dgm:ptLst>
  <dgm:cxnLst>
    <dgm:cxn modelId="{3610E5B1-A7AD-49FA-9DC9-C5C00A45891E}" type="presOf" srcId="{56E36F17-205C-4767-B881-AEEC75F30D50}" destId="{2D728985-3476-4C2A-BDA2-29DAB22A00EE}" srcOrd="0" destOrd="0" presId="urn:microsoft.com/office/officeart/2005/8/layout/hProcess9"/>
    <dgm:cxn modelId="{620355E7-0C13-4BD1-9D02-1087840D0AD8}" type="presOf" srcId="{6F7D114F-6FD1-4DA3-AE65-75A2AF10574E}" destId="{7C1107F0-88D6-473B-A8E2-485F7155B779}" srcOrd="0" destOrd="0" presId="urn:microsoft.com/office/officeart/2005/8/layout/hProcess9"/>
    <dgm:cxn modelId="{97550ADD-F334-4534-978E-AD4B1AF53C20}" srcId="{56E36F17-205C-4767-B881-AEEC75F30D50}" destId="{B34A60C6-9CB1-4761-8CA5-58B1E2F563B9}" srcOrd="0" destOrd="0" parTransId="{C3B012A3-595C-4426-A479-EE942FAAA553}" sibTransId="{3BAAA808-33BD-47FA-92D3-1928370EA68A}"/>
    <dgm:cxn modelId="{66134859-DCB4-4551-9A6A-F22F75C56211}" srcId="{56E36F17-205C-4767-B881-AEEC75F30D50}" destId="{6F7D114F-6FD1-4DA3-AE65-75A2AF10574E}" srcOrd="1" destOrd="0" parTransId="{595D5E27-9CFB-4547-A7FB-F9FA8B10DF58}" sibTransId="{7D55987E-2BA8-42CD-B20C-1879CDB2FEA0}"/>
    <dgm:cxn modelId="{8C61CE51-8B4F-45C6-AA44-9AE7C9171B44}" type="presOf" srcId="{3ED6FFF8-13A6-4384-9BB0-6AB9EC043047}" destId="{FB99CC6C-6849-4076-AC2A-29C3CAC8C8DF}" srcOrd="0" destOrd="0" presId="urn:microsoft.com/office/officeart/2005/8/layout/hProcess9"/>
    <dgm:cxn modelId="{929AD818-3D00-4C9B-B0F1-028EE80700F3}" type="presOf" srcId="{B34A60C6-9CB1-4761-8CA5-58B1E2F563B9}" destId="{423CA56E-B9C3-492C-B02E-2B48685B7EDF}" srcOrd="0" destOrd="0" presId="urn:microsoft.com/office/officeart/2005/8/layout/hProcess9"/>
    <dgm:cxn modelId="{9301286C-FCDE-4467-8994-29BD1FA187F4}" srcId="{56E36F17-205C-4767-B881-AEEC75F30D50}" destId="{3ED6FFF8-13A6-4384-9BB0-6AB9EC043047}" srcOrd="2" destOrd="0" parTransId="{4CE4D0F8-C69A-4373-9324-E6C42264CADE}" sibTransId="{51B5C0BF-8977-463A-8E59-8BC4B87B193C}"/>
    <dgm:cxn modelId="{7CC559C3-BB17-49D6-86E9-5A0788DFB4BC}" type="presParOf" srcId="{2D728985-3476-4C2A-BDA2-29DAB22A00EE}" destId="{21344C81-6704-4939-BBF3-84F352B7E904}" srcOrd="0" destOrd="0" presId="urn:microsoft.com/office/officeart/2005/8/layout/hProcess9"/>
    <dgm:cxn modelId="{43BD7CBA-A8DA-4D21-8A17-331FF76A4634}" type="presParOf" srcId="{2D728985-3476-4C2A-BDA2-29DAB22A00EE}" destId="{64AA9250-6255-47FE-8840-B2A2AEB37234}" srcOrd="1" destOrd="0" presId="urn:microsoft.com/office/officeart/2005/8/layout/hProcess9"/>
    <dgm:cxn modelId="{5612581B-E300-41C6-80F1-15BAA13A0C21}" type="presParOf" srcId="{64AA9250-6255-47FE-8840-B2A2AEB37234}" destId="{423CA56E-B9C3-492C-B02E-2B48685B7EDF}" srcOrd="0" destOrd="0" presId="urn:microsoft.com/office/officeart/2005/8/layout/hProcess9"/>
    <dgm:cxn modelId="{7269775D-E030-44F3-B685-6203C6908BD0}" type="presParOf" srcId="{64AA9250-6255-47FE-8840-B2A2AEB37234}" destId="{B871AB06-CEBB-4B03-A221-81D537E7216C}" srcOrd="1" destOrd="0" presId="urn:microsoft.com/office/officeart/2005/8/layout/hProcess9"/>
    <dgm:cxn modelId="{B1790657-D088-4AD7-9374-95B7B44876CF}" type="presParOf" srcId="{64AA9250-6255-47FE-8840-B2A2AEB37234}" destId="{7C1107F0-88D6-473B-A8E2-485F7155B779}" srcOrd="2" destOrd="0" presId="urn:microsoft.com/office/officeart/2005/8/layout/hProcess9"/>
    <dgm:cxn modelId="{267C63A8-B14B-4650-A8C0-EFB507F230DA}" type="presParOf" srcId="{64AA9250-6255-47FE-8840-B2A2AEB37234}" destId="{EE5BCB47-8720-4F1F-BFAE-3A6351ED273E}" srcOrd="3" destOrd="0" presId="urn:microsoft.com/office/officeart/2005/8/layout/hProcess9"/>
    <dgm:cxn modelId="{562F7EA6-4FA5-46EE-9AB0-1F64B4745D31}" type="presParOf" srcId="{64AA9250-6255-47FE-8840-B2A2AEB37234}" destId="{FB99CC6C-6849-4076-AC2A-29C3CAC8C8DF}" srcOrd="4"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70BF9B9-28A3-46D3-8D4F-E9D6F42C0C33}" type="doc">
      <dgm:prSet loTypeId="urn:microsoft.com/office/officeart/2005/8/layout/venn1" loCatId="relationship" qsTypeId="urn:microsoft.com/office/officeart/2005/8/quickstyle/simple1#7" qsCatId="simple" csTypeId="urn:microsoft.com/office/officeart/2005/8/colors/accent1_2#7" csCatId="accent1" phldr="1"/>
      <dgm:spPr/>
    </dgm:pt>
    <dgm:pt modelId="{54E7FDFB-33B5-4B63-91C1-609533E94175}">
      <dgm:prSet phldrT="[Text]"/>
      <dgm:spPr/>
      <dgm:t>
        <a:bodyPr/>
        <a:lstStyle/>
        <a:p>
          <a:r>
            <a:rPr lang="en-US" dirty="0" smtClean="0"/>
            <a:t>Nursing</a:t>
          </a:r>
          <a:endParaRPr lang="en-US" dirty="0"/>
        </a:p>
      </dgm:t>
    </dgm:pt>
    <dgm:pt modelId="{C7E6F473-4B57-4EA0-ABB4-5B14F614384F}" type="parTrans" cxnId="{85D60A30-0AF6-4AA0-B8C8-928D40EF6F10}">
      <dgm:prSet/>
      <dgm:spPr/>
      <dgm:t>
        <a:bodyPr/>
        <a:lstStyle/>
        <a:p>
          <a:endParaRPr lang="en-US"/>
        </a:p>
      </dgm:t>
    </dgm:pt>
    <dgm:pt modelId="{1603158F-7238-4DE1-AA99-E430B3A2C970}" type="sibTrans" cxnId="{85D60A30-0AF6-4AA0-B8C8-928D40EF6F10}">
      <dgm:prSet/>
      <dgm:spPr/>
      <dgm:t>
        <a:bodyPr/>
        <a:lstStyle/>
        <a:p>
          <a:endParaRPr lang="en-US"/>
        </a:p>
      </dgm:t>
    </dgm:pt>
    <dgm:pt modelId="{F80EBA67-CB1C-4A4A-80C6-4771138F3175}">
      <dgm:prSet phldrT="[Text]"/>
      <dgm:spPr/>
      <dgm:t>
        <a:bodyPr/>
        <a:lstStyle/>
        <a:p>
          <a:r>
            <a:rPr lang="en-US" dirty="0" smtClean="0"/>
            <a:t>Patient</a:t>
          </a:r>
          <a:endParaRPr lang="en-US" dirty="0"/>
        </a:p>
      </dgm:t>
    </dgm:pt>
    <dgm:pt modelId="{AD829E33-2FE6-4503-ABD8-DAF3151CD0B4}" type="parTrans" cxnId="{0F465E30-9D2C-45D6-9311-4437C4C386AF}">
      <dgm:prSet/>
      <dgm:spPr/>
      <dgm:t>
        <a:bodyPr/>
        <a:lstStyle/>
        <a:p>
          <a:endParaRPr lang="en-US"/>
        </a:p>
      </dgm:t>
    </dgm:pt>
    <dgm:pt modelId="{2AEB9ED5-E725-43D1-9726-388E3FAEFF4A}" type="sibTrans" cxnId="{0F465E30-9D2C-45D6-9311-4437C4C386AF}">
      <dgm:prSet/>
      <dgm:spPr/>
      <dgm:t>
        <a:bodyPr/>
        <a:lstStyle/>
        <a:p>
          <a:endParaRPr lang="en-US"/>
        </a:p>
      </dgm:t>
    </dgm:pt>
    <dgm:pt modelId="{AD40C80B-DF05-4364-8476-57BBBEE4C4F5}">
      <dgm:prSet phldrT="[Text]"/>
      <dgm:spPr/>
      <dgm:t>
        <a:bodyPr/>
        <a:lstStyle/>
        <a:p>
          <a:r>
            <a:rPr lang="en-US" dirty="0" smtClean="0"/>
            <a:t>System</a:t>
          </a:r>
          <a:endParaRPr lang="en-US" dirty="0"/>
        </a:p>
      </dgm:t>
    </dgm:pt>
    <dgm:pt modelId="{81B3C871-7ED8-44A4-85E5-BD4DD6C886EC}" type="parTrans" cxnId="{B88AA62A-2487-481F-8A1D-FBF9B03BFB06}">
      <dgm:prSet/>
      <dgm:spPr/>
      <dgm:t>
        <a:bodyPr/>
        <a:lstStyle/>
        <a:p>
          <a:endParaRPr lang="en-US"/>
        </a:p>
      </dgm:t>
    </dgm:pt>
    <dgm:pt modelId="{83AD3F00-8270-41CD-9412-D93FAC34EAEE}" type="sibTrans" cxnId="{B88AA62A-2487-481F-8A1D-FBF9B03BFB06}">
      <dgm:prSet/>
      <dgm:spPr/>
      <dgm:t>
        <a:bodyPr/>
        <a:lstStyle/>
        <a:p>
          <a:endParaRPr lang="en-US"/>
        </a:p>
      </dgm:t>
    </dgm:pt>
    <dgm:pt modelId="{7779AE35-E458-48B7-B404-6C6F9EAA900A}" type="pres">
      <dgm:prSet presAssocID="{070BF9B9-28A3-46D3-8D4F-E9D6F42C0C33}" presName="compositeShape" presStyleCnt="0">
        <dgm:presLayoutVars>
          <dgm:chMax val="7"/>
          <dgm:dir/>
          <dgm:resizeHandles val="exact"/>
        </dgm:presLayoutVars>
      </dgm:prSet>
      <dgm:spPr/>
    </dgm:pt>
    <dgm:pt modelId="{5F9C01AC-3E1A-4274-BA82-E095F98C9D8A}" type="pres">
      <dgm:prSet presAssocID="{54E7FDFB-33B5-4B63-91C1-609533E94175}" presName="circ1" presStyleLbl="vennNode1" presStyleIdx="0" presStyleCnt="3"/>
      <dgm:spPr/>
      <dgm:t>
        <a:bodyPr/>
        <a:lstStyle/>
        <a:p>
          <a:endParaRPr lang="en-US"/>
        </a:p>
      </dgm:t>
    </dgm:pt>
    <dgm:pt modelId="{CCC05B02-5384-4401-8079-3DD150B6B432}" type="pres">
      <dgm:prSet presAssocID="{54E7FDFB-33B5-4B63-91C1-609533E94175}" presName="circ1Tx" presStyleLbl="revTx" presStyleIdx="0" presStyleCnt="0">
        <dgm:presLayoutVars>
          <dgm:chMax val="0"/>
          <dgm:chPref val="0"/>
          <dgm:bulletEnabled val="1"/>
        </dgm:presLayoutVars>
      </dgm:prSet>
      <dgm:spPr/>
      <dgm:t>
        <a:bodyPr/>
        <a:lstStyle/>
        <a:p>
          <a:endParaRPr lang="en-US"/>
        </a:p>
      </dgm:t>
    </dgm:pt>
    <dgm:pt modelId="{07D34E26-289A-4670-90B5-F903A6F4AEF2}" type="pres">
      <dgm:prSet presAssocID="{F80EBA67-CB1C-4A4A-80C6-4771138F3175}" presName="circ2" presStyleLbl="vennNode1" presStyleIdx="1" presStyleCnt="3"/>
      <dgm:spPr/>
      <dgm:t>
        <a:bodyPr/>
        <a:lstStyle/>
        <a:p>
          <a:endParaRPr lang="en-US"/>
        </a:p>
      </dgm:t>
    </dgm:pt>
    <dgm:pt modelId="{1CAABEBB-F838-4261-A016-5260525616AD}" type="pres">
      <dgm:prSet presAssocID="{F80EBA67-CB1C-4A4A-80C6-4771138F3175}" presName="circ2Tx" presStyleLbl="revTx" presStyleIdx="0" presStyleCnt="0">
        <dgm:presLayoutVars>
          <dgm:chMax val="0"/>
          <dgm:chPref val="0"/>
          <dgm:bulletEnabled val="1"/>
        </dgm:presLayoutVars>
      </dgm:prSet>
      <dgm:spPr/>
      <dgm:t>
        <a:bodyPr/>
        <a:lstStyle/>
        <a:p>
          <a:endParaRPr lang="en-US"/>
        </a:p>
      </dgm:t>
    </dgm:pt>
    <dgm:pt modelId="{4A9BFA06-2072-467E-9065-E85C3F9A8F88}" type="pres">
      <dgm:prSet presAssocID="{AD40C80B-DF05-4364-8476-57BBBEE4C4F5}" presName="circ3" presStyleLbl="vennNode1" presStyleIdx="2" presStyleCnt="3"/>
      <dgm:spPr/>
      <dgm:t>
        <a:bodyPr/>
        <a:lstStyle/>
        <a:p>
          <a:endParaRPr lang="en-US"/>
        </a:p>
      </dgm:t>
    </dgm:pt>
    <dgm:pt modelId="{FA32916A-2DB8-4009-8A63-574FCECFA1BE}" type="pres">
      <dgm:prSet presAssocID="{AD40C80B-DF05-4364-8476-57BBBEE4C4F5}" presName="circ3Tx" presStyleLbl="revTx" presStyleIdx="0" presStyleCnt="0">
        <dgm:presLayoutVars>
          <dgm:chMax val="0"/>
          <dgm:chPref val="0"/>
          <dgm:bulletEnabled val="1"/>
        </dgm:presLayoutVars>
      </dgm:prSet>
      <dgm:spPr/>
      <dgm:t>
        <a:bodyPr/>
        <a:lstStyle/>
        <a:p>
          <a:endParaRPr lang="en-US"/>
        </a:p>
      </dgm:t>
    </dgm:pt>
  </dgm:ptLst>
  <dgm:cxnLst>
    <dgm:cxn modelId="{8E2044BC-9B28-43C7-8C71-51FB31A4F364}" type="presOf" srcId="{54E7FDFB-33B5-4B63-91C1-609533E94175}" destId="{CCC05B02-5384-4401-8079-3DD150B6B432}" srcOrd="1" destOrd="0" presId="urn:microsoft.com/office/officeart/2005/8/layout/venn1"/>
    <dgm:cxn modelId="{85D60A30-0AF6-4AA0-B8C8-928D40EF6F10}" srcId="{070BF9B9-28A3-46D3-8D4F-E9D6F42C0C33}" destId="{54E7FDFB-33B5-4B63-91C1-609533E94175}" srcOrd="0" destOrd="0" parTransId="{C7E6F473-4B57-4EA0-ABB4-5B14F614384F}" sibTransId="{1603158F-7238-4DE1-AA99-E430B3A2C970}"/>
    <dgm:cxn modelId="{C24A449A-FEC9-4D10-BE0B-D78355E8B59C}" type="presOf" srcId="{070BF9B9-28A3-46D3-8D4F-E9D6F42C0C33}" destId="{7779AE35-E458-48B7-B404-6C6F9EAA900A}" srcOrd="0" destOrd="0" presId="urn:microsoft.com/office/officeart/2005/8/layout/venn1"/>
    <dgm:cxn modelId="{A67840E9-5E10-4322-9901-0E52F08495C2}" type="presOf" srcId="{AD40C80B-DF05-4364-8476-57BBBEE4C4F5}" destId="{4A9BFA06-2072-467E-9065-E85C3F9A8F88}" srcOrd="0" destOrd="0" presId="urn:microsoft.com/office/officeart/2005/8/layout/venn1"/>
    <dgm:cxn modelId="{C7052CB9-F57B-4D93-85B9-B0AD61729759}" type="presOf" srcId="{AD40C80B-DF05-4364-8476-57BBBEE4C4F5}" destId="{FA32916A-2DB8-4009-8A63-574FCECFA1BE}" srcOrd="1" destOrd="0" presId="urn:microsoft.com/office/officeart/2005/8/layout/venn1"/>
    <dgm:cxn modelId="{0F465E30-9D2C-45D6-9311-4437C4C386AF}" srcId="{070BF9B9-28A3-46D3-8D4F-E9D6F42C0C33}" destId="{F80EBA67-CB1C-4A4A-80C6-4771138F3175}" srcOrd="1" destOrd="0" parTransId="{AD829E33-2FE6-4503-ABD8-DAF3151CD0B4}" sibTransId="{2AEB9ED5-E725-43D1-9726-388E3FAEFF4A}"/>
    <dgm:cxn modelId="{B88AA62A-2487-481F-8A1D-FBF9B03BFB06}" srcId="{070BF9B9-28A3-46D3-8D4F-E9D6F42C0C33}" destId="{AD40C80B-DF05-4364-8476-57BBBEE4C4F5}" srcOrd="2" destOrd="0" parTransId="{81B3C871-7ED8-44A4-85E5-BD4DD6C886EC}" sibTransId="{83AD3F00-8270-41CD-9412-D93FAC34EAEE}"/>
    <dgm:cxn modelId="{863C6387-7410-46A2-935A-2A4D51F858CC}" type="presOf" srcId="{F80EBA67-CB1C-4A4A-80C6-4771138F3175}" destId="{07D34E26-289A-4670-90B5-F903A6F4AEF2}" srcOrd="0" destOrd="0" presId="urn:microsoft.com/office/officeart/2005/8/layout/venn1"/>
    <dgm:cxn modelId="{B6F5AE1F-EED9-49F1-8AAC-44F9B163283F}" type="presOf" srcId="{54E7FDFB-33B5-4B63-91C1-609533E94175}" destId="{5F9C01AC-3E1A-4274-BA82-E095F98C9D8A}" srcOrd="0" destOrd="0" presId="urn:microsoft.com/office/officeart/2005/8/layout/venn1"/>
    <dgm:cxn modelId="{5558CFAD-5BA4-4768-AADE-69FB0854E728}" type="presOf" srcId="{F80EBA67-CB1C-4A4A-80C6-4771138F3175}" destId="{1CAABEBB-F838-4261-A016-5260525616AD}" srcOrd="1" destOrd="0" presId="urn:microsoft.com/office/officeart/2005/8/layout/venn1"/>
    <dgm:cxn modelId="{362598E7-6EA8-4274-A7EA-3101F884B60A}" type="presParOf" srcId="{7779AE35-E458-48B7-B404-6C6F9EAA900A}" destId="{5F9C01AC-3E1A-4274-BA82-E095F98C9D8A}" srcOrd="0" destOrd="0" presId="urn:microsoft.com/office/officeart/2005/8/layout/venn1"/>
    <dgm:cxn modelId="{38DBB10E-B321-4F3E-9E97-5979C17145D0}" type="presParOf" srcId="{7779AE35-E458-48B7-B404-6C6F9EAA900A}" destId="{CCC05B02-5384-4401-8079-3DD150B6B432}" srcOrd="1" destOrd="0" presId="urn:microsoft.com/office/officeart/2005/8/layout/venn1"/>
    <dgm:cxn modelId="{8EDCB5C2-BBBB-42A2-86F0-014E645115FB}" type="presParOf" srcId="{7779AE35-E458-48B7-B404-6C6F9EAA900A}" destId="{07D34E26-289A-4670-90B5-F903A6F4AEF2}" srcOrd="2" destOrd="0" presId="urn:microsoft.com/office/officeart/2005/8/layout/venn1"/>
    <dgm:cxn modelId="{6B00830B-FA1B-4AF3-B148-55DE8B7A2EB4}" type="presParOf" srcId="{7779AE35-E458-48B7-B404-6C6F9EAA900A}" destId="{1CAABEBB-F838-4261-A016-5260525616AD}" srcOrd="3" destOrd="0" presId="urn:microsoft.com/office/officeart/2005/8/layout/venn1"/>
    <dgm:cxn modelId="{60B57A81-4EC9-4F31-91D8-EA1BBEA36012}" type="presParOf" srcId="{7779AE35-E458-48B7-B404-6C6F9EAA900A}" destId="{4A9BFA06-2072-467E-9065-E85C3F9A8F88}" srcOrd="4" destOrd="0" presId="urn:microsoft.com/office/officeart/2005/8/layout/venn1"/>
    <dgm:cxn modelId="{4DDDDC06-7208-40A9-9F13-D9A7FB95D3BC}" type="presParOf" srcId="{7779AE35-E458-48B7-B404-6C6F9EAA900A}" destId="{FA32916A-2DB8-4009-8A63-574FCECFA1BE}" srcOrd="5"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ABB0FBB-B8C5-41F2-AE37-7E4FED02DAF0}">
      <dsp:nvSpPr>
        <dsp:cNvPr id="0" name=""/>
        <dsp:cNvSpPr/>
      </dsp:nvSpPr>
      <dsp:spPr>
        <a:xfrm>
          <a:off x="611504" y="0"/>
          <a:ext cx="6930390" cy="44958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175EFA-3E11-467D-9BAA-4916EDD5832C}">
      <dsp:nvSpPr>
        <dsp:cNvPr id="0" name=""/>
        <dsp:cNvSpPr/>
      </dsp:nvSpPr>
      <dsp:spPr>
        <a:xfrm>
          <a:off x="276291" y="1348740"/>
          <a:ext cx="2446020" cy="17983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Patient has atrial fibrillation.</a:t>
          </a:r>
          <a:endParaRPr lang="en-US" sz="1800" kern="1200" dirty="0"/>
        </a:p>
      </dsp:txBody>
      <dsp:txXfrm>
        <a:off x="276291" y="1348740"/>
        <a:ext cx="2446020" cy="1798320"/>
      </dsp:txXfrm>
    </dsp:sp>
    <dsp:sp modelId="{AF47B9CA-6534-4DDB-8C93-64F9A4B58B9F}">
      <dsp:nvSpPr>
        <dsp:cNvPr id="0" name=""/>
        <dsp:cNvSpPr/>
      </dsp:nvSpPr>
      <dsp:spPr>
        <a:xfrm>
          <a:off x="2853689" y="1348740"/>
          <a:ext cx="2446020" cy="17983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Heart doesn’t perfuse blood as forcefully as normal and therefore blood flow is slower.</a:t>
          </a:r>
          <a:endParaRPr lang="en-US" sz="1800" kern="1200" dirty="0"/>
        </a:p>
      </dsp:txBody>
      <dsp:txXfrm>
        <a:off x="2853689" y="1348740"/>
        <a:ext cx="2446020" cy="1798320"/>
      </dsp:txXfrm>
    </dsp:sp>
    <dsp:sp modelId="{378B3C87-C950-4711-AB38-42B6C397700C}">
      <dsp:nvSpPr>
        <dsp:cNvPr id="0" name=""/>
        <dsp:cNvSpPr/>
      </dsp:nvSpPr>
      <dsp:spPr>
        <a:xfrm>
          <a:off x="5431088" y="1348740"/>
          <a:ext cx="2446020" cy="17983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This slow flow leads to an increase in clot formation, which tend to land in the left atrial appendage of the heart.</a:t>
          </a:r>
          <a:endParaRPr lang="en-US" sz="1800" kern="1200" dirty="0"/>
        </a:p>
      </dsp:txBody>
      <dsp:txXfrm>
        <a:off x="5431088" y="1348740"/>
        <a:ext cx="2446020" cy="179832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61D8D87-9715-4891-BD76-F178D592021D}">
      <dsp:nvSpPr>
        <dsp:cNvPr id="0" name=""/>
        <dsp:cNvSpPr/>
      </dsp:nvSpPr>
      <dsp:spPr>
        <a:xfrm>
          <a:off x="640079" y="0"/>
          <a:ext cx="7254240" cy="502919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0D3F6A-16EF-42BD-917C-A98BE10A23AC}">
      <dsp:nvSpPr>
        <dsp:cNvPr id="0" name=""/>
        <dsp:cNvSpPr/>
      </dsp:nvSpPr>
      <dsp:spPr>
        <a:xfrm>
          <a:off x="4271" y="1508759"/>
          <a:ext cx="2054423" cy="20116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The thrombus may land in the left atrial appendage causing no real concern, or</a:t>
          </a:r>
          <a:endParaRPr lang="en-US" sz="1800" kern="1200" dirty="0"/>
        </a:p>
      </dsp:txBody>
      <dsp:txXfrm>
        <a:off x="4271" y="1508759"/>
        <a:ext cx="2054423" cy="2011680"/>
      </dsp:txXfrm>
    </dsp:sp>
    <dsp:sp modelId="{5E92DB9C-4B13-4295-97DB-B01FD0151E76}">
      <dsp:nvSpPr>
        <dsp:cNvPr id="0" name=""/>
        <dsp:cNvSpPr/>
      </dsp:nvSpPr>
      <dsp:spPr>
        <a:xfrm>
          <a:off x="2161415" y="1508759"/>
          <a:ext cx="2054423" cy="20116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the clot travels with blood flow through the carotid arteries. </a:t>
          </a:r>
        </a:p>
      </dsp:txBody>
      <dsp:txXfrm>
        <a:off x="2161415" y="1508759"/>
        <a:ext cx="2054423" cy="2011680"/>
      </dsp:txXfrm>
    </dsp:sp>
    <dsp:sp modelId="{32ACD063-12EF-497C-BDB7-6B84004C56F2}">
      <dsp:nvSpPr>
        <dsp:cNvPr id="0" name=""/>
        <dsp:cNvSpPr/>
      </dsp:nvSpPr>
      <dsp:spPr>
        <a:xfrm>
          <a:off x="4318560" y="1508759"/>
          <a:ext cx="2054423" cy="20116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The clot will then land in one of the cerebral arteries transporting blood to the brain.</a:t>
          </a:r>
        </a:p>
      </dsp:txBody>
      <dsp:txXfrm>
        <a:off x="4318560" y="1508759"/>
        <a:ext cx="2054423" cy="2011680"/>
      </dsp:txXfrm>
    </dsp:sp>
    <dsp:sp modelId="{AB013E01-3425-4EA9-91F0-C770401E420C}">
      <dsp:nvSpPr>
        <dsp:cNvPr id="0" name=""/>
        <dsp:cNvSpPr/>
      </dsp:nvSpPr>
      <dsp:spPr>
        <a:xfrm>
          <a:off x="6475705" y="1508759"/>
          <a:ext cx="2054423" cy="20116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When this happens, there is a decrease or depletion of blood flow to the brain.</a:t>
          </a:r>
        </a:p>
      </dsp:txBody>
      <dsp:txXfrm>
        <a:off x="6475705" y="1508759"/>
        <a:ext cx="2054423" cy="201168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2844677-228B-4ABC-BFA8-D1326E4C28F7}">
      <dsp:nvSpPr>
        <dsp:cNvPr id="0" name=""/>
        <dsp:cNvSpPr/>
      </dsp:nvSpPr>
      <dsp:spPr>
        <a:xfrm>
          <a:off x="611504" y="0"/>
          <a:ext cx="6930390" cy="44958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45D443-AC60-42A5-8CB9-2B7D814DA6CE}">
      <dsp:nvSpPr>
        <dsp:cNvPr id="0" name=""/>
        <dsp:cNvSpPr/>
      </dsp:nvSpPr>
      <dsp:spPr>
        <a:xfrm>
          <a:off x="3981" y="1348740"/>
          <a:ext cx="2460352" cy="17983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baseline="0" dirty="0" smtClean="0"/>
            <a:t>Tissue in the brain becomes damaged due to this decrease in blood flow</a:t>
          </a:r>
          <a:r>
            <a:rPr lang="en-US" sz="1600" kern="1200" baseline="0" dirty="0" smtClean="0"/>
            <a:t>.</a:t>
          </a:r>
          <a:endParaRPr lang="en-US" sz="1600" kern="1200" dirty="0"/>
        </a:p>
      </dsp:txBody>
      <dsp:txXfrm>
        <a:off x="3981" y="1348740"/>
        <a:ext cx="2460352" cy="1798320"/>
      </dsp:txXfrm>
    </dsp:sp>
    <dsp:sp modelId="{744EB1F5-9E7A-4D19-A358-CAFA672383EE}">
      <dsp:nvSpPr>
        <dsp:cNvPr id="0" name=""/>
        <dsp:cNvSpPr/>
      </dsp:nvSpPr>
      <dsp:spPr>
        <a:xfrm>
          <a:off x="2846523" y="990595"/>
          <a:ext cx="2460352" cy="251460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Tissue that may recover is referred to as </a:t>
          </a:r>
          <a:r>
            <a:rPr lang="en-US" sz="1800" kern="1200" dirty="0" smtClean="0">
              <a:hlinkClick xmlns:r="http://schemas.openxmlformats.org/officeDocument/2006/relationships" r:id="" action="ppaction://hlinksldjump" tooltip="These cells surround the dead or dying tissue and some blood flow is maintained.  The sooner blood flow is repaired, the more of these cells will survive leading to a better prognosis for the patient."/>
            </a:rPr>
            <a:t>ischemic penumbra </a:t>
          </a:r>
          <a:r>
            <a:rPr lang="en-US" sz="1800" kern="1200" dirty="0" smtClean="0"/>
            <a:t>and their recovery is reliant on how long it takes  the circulation to improve</a:t>
          </a:r>
          <a:r>
            <a:rPr lang="en-US" sz="1600" kern="1200" dirty="0" smtClean="0"/>
            <a:t>.</a:t>
          </a:r>
          <a:endParaRPr lang="en-US" sz="1600" kern="1200" dirty="0"/>
        </a:p>
      </dsp:txBody>
      <dsp:txXfrm>
        <a:off x="2846523" y="990595"/>
        <a:ext cx="2460352" cy="2514608"/>
      </dsp:txXfrm>
    </dsp:sp>
    <dsp:sp modelId="{A989A878-8418-48DB-8544-4DA5E9A2766D}">
      <dsp:nvSpPr>
        <dsp:cNvPr id="0" name=""/>
        <dsp:cNvSpPr/>
      </dsp:nvSpPr>
      <dsp:spPr>
        <a:xfrm>
          <a:off x="5689066" y="1348740"/>
          <a:ext cx="2460352" cy="17983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Other tissues die  and this is considered a stroke; a</a:t>
          </a:r>
          <a:r>
            <a:rPr lang="en-US" sz="2200" kern="1200" dirty="0" smtClean="0"/>
            <a:t> </a:t>
          </a:r>
        </a:p>
        <a:p>
          <a:pPr lvl="0" algn="ctr" defTabSz="800100">
            <a:lnSpc>
              <a:spcPct val="90000"/>
            </a:lnSpc>
            <a:spcBef>
              <a:spcPct val="0"/>
            </a:spcBef>
            <a:spcAft>
              <a:spcPct val="35000"/>
            </a:spcAft>
          </a:pPr>
          <a:r>
            <a:rPr lang="en-US" sz="2200" kern="1200" dirty="0" smtClean="0">
              <a:solidFill>
                <a:srgbClr val="C00000"/>
              </a:solidFill>
            </a:rPr>
            <a:t>BRAIN ATTACK.</a:t>
          </a:r>
          <a:endParaRPr lang="en-US" sz="2200" kern="1200" dirty="0"/>
        </a:p>
      </dsp:txBody>
      <dsp:txXfrm>
        <a:off x="5689066" y="1348740"/>
        <a:ext cx="2460352" cy="179832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092C6F1-3A2D-4FD8-81EA-8F1445839169}">
      <dsp:nvSpPr>
        <dsp:cNvPr id="0" name=""/>
        <dsp:cNvSpPr/>
      </dsp:nvSpPr>
      <dsp:spPr>
        <a:xfrm>
          <a:off x="622696" y="0"/>
          <a:ext cx="7057231" cy="44958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472CC8-9D6A-4302-8818-0B52D0D24B4C}">
      <dsp:nvSpPr>
        <dsp:cNvPr id="0" name=""/>
        <dsp:cNvSpPr/>
      </dsp:nvSpPr>
      <dsp:spPr>
        <a:xfrm>
          <a:off x="2361" y="914400"/>
          <a:ext cx="1215080" cy="266699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Oxygen and glucose are becoming depleted in the brain tissue</a:t>
          </a:r>
          <a:r>
            <a:rPr lang="en-US" sz="1400" kern="1200" dirty="0" smtClean="0"/>
            <a:t>. </a:t>
          </a:r>
          <a:endParaRPr lang="en-US" sz="1400" kern="1200" dirty="0"/>
        </a:p>
      </dsp:txBody>
      <dsp:txXfrm>
        <a:off x="2361" y="914400"/>
        <a:ext cx="1215080" cy="2666998"/>
      </dsp:txXfrm>
    </dsp:sp>
    <dsp:sp modelId="{698BD93B-9414-4871-8622-9BED69E2F3FC}">
      <dsp:nvSpPr>
        <dsp:cNvPr id="0" name=""/>
        <dsp:cNvSpPr/>
      </dsp:nvSpPr>
      <dsp:spPr>
        <a:xfrm>
          <a:off x="1386291" y="1219198"/>
          <a:ext cx="1639365" cy="205740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There is a failure in the production of phosphate compounds.</a:t>
          </a:r>
          <a:endParaRPr lang="en-US" sz="1400" kern="1200" dirty="0"/>
        </a:p>
      </dsp:txBody>
      <dsp:txXfrm>
        <a:off x="1386291" y="1219198"/>
        <a:ext cx="1639365" cy="2057403"/>
      </dsp:txXfrm>
    </dsp:sp>
    <dsp:sp modelId="{FFD0EC6A-AA98-45EA-A003-371E191B57BE}">
      <dsp:nvSpPr>
        <dsp:cNvPr id="0" name=""/>
        <dsp:cNvSpPr/>
      </dsp:nvSpPr>
      <dsp:spPr>
        <a:xfrm>
          <a:off x="3194506" y="838196"/>
          <a:ext cx="1501918" cy="281940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This failure causes the cells to depolarize, allowing calcium into the cell. </a:t>
          </a:r>
          <a:endParaRPr lang="en-US" sz="1800" kern="1200" dirty="0"/>
        </a:p>
      </dsp:txBody>
      <dsp:txXfrm>
        <a:off x="3194506" y="838196"/>
        <a:ext cx="1501918" cy="2819406"/>
      </dsp:txXfrm>
    </dsp:sp>
    <dsp:sp modelId="{B4603189-B352-4CCD-B143-646C30438593}">
      <dsp:nvSpPr>
        <dsp:cNvPr id="0" name=""/>
        <dsp:cNvSpPr/>
      </dsp:nvSpPr>
      <dsp:spPr>
        <a:xfrm>
          <a:off x="4865275" y="1295401"/>
          <a:ext cx="1601354" cy="190499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The high levels of calcium cause increased glutamate levels. </a:t>
          </a:r>
          <a:endParaRPr lang="en-US" sz="1800" kern="1200" dirty="0"/>
        </a:p>
      </dsp:txBody>
      <dsp:txXfrm>
        <a:off x="4865275" y="1295401"/>
        <a:ext cx="1601354" cy="1904996"/>
      </dsp:txXfrm>
    </dsp:sp>
    <dsp:sp modelId="{DC2054AD-4859-4385-AB70-45E91FD6D55A}">
      <dsp:nvSpPr>
        <dsp:cNvPr id="0" name=""/>
        <dsp:cNvSpPr/>
      </dsp:nvSpPr>
      <dsp:spPr>
        <a:xfrm>
          <a:off x="6635479" y="990595"/>
          <a:ext cx="1664784" cy="251460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The mitochondria break down and </a:t>
          </a:r>
          <a:r>
            <a:rPr lang="en-US" sz="1800" kern="1200" dirty="0" smtClean="0">
              <a:hlinkClick xmlns:r="http://schemas.openxmlformats.org/officeDocument/2006/relationships" r:id="" action="ppaction://hlinksldjump" tooltip="cellular death"/>
            </a:rPr>
            <a:t>apoptosis </a:t>
          </a:r>
          <a:r>
            <a:rPr lang="en-US" sz="1800" kern="1200" dirty="0" smtClean="0"/>
            <a:t>occurs.   </a:t>
          </a:r>
          <a:endParaRPr lang="en-US" sz="1800" kern="1200" dirty="0"/>
        </a:p>
      </dsp:txBody>
      <dsp:txXfrm>
        <a:off x="6635479" y="990595"/>
        <a:ext cx="1664784" cy="2514608"/>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F6E08C1-8AF2-4A47-9F48-338C67B3E57B}">
      <dsp:nvSpPr>
        <dsp:cNvPr id="0" name=""/>
        <dsp:cNvSpPr/>
      </dsp:nvSpPr>
      <dsp:spPr>
        <a:xfrm>
          <a:off x="611504" y="0"/>
          <a:ext cx="6930390" cy="44958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FE24CE-5FB7-4166-90BF-C3E66ED8D10C}">
      <dsp:nvSpPr>
        <dsp:cNvPr id="0" name=""/>
        <dsp:cNvSpPr/>
      </dsp:nvSpPr>
      <dsp:spPr>
        <a:xfrm>
          <a:off x="1990" y="1348740"/>
          <a:ext cx="1824761" cy="17983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The immune system will then become activated causing  an inflammatory response.</a:t>
          </a:r>
          <a:endParaRPr lang="en-US" sz="1800" kern="1200" dirty="0"/>
        </a:p>
      </dsp:txBody>
      <dsp:txXfrm>
        <a:off x="1990" y="1348740"/>
        <a:ext cx="1824761" cy="1798320"/>
      </dsp:txXfrm>
    </dsp:sp>
    <dsp:sp modelId="{05F413CD-ACA6-4DAA-899E-7B78B287B34B}">
      <dsp:nvSpPr>
        <dsp:cNvPr id="0" name=""/>
        <dsp:cNvSpPr/>
      </dsp:nvSpPr>
      <dsp:spPr>
        <a:xfrm>
          <a:off x="2110209" y="1143003"/>
          <a:ext cx="1824761" cy="220979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The neutrophils will be the first responders and will release cytotoxic compounds</a:t>
          </a:r>
          <a:r>
            <a:rPr lang="en-US" sz="1400" kern="1200" dirty="0" smtClean="0"/>
            <a:t>.</a:t>
          </a:r>
          <a:endParaRPr lang="en-US" sz="1400" kern="1200" dirty="0"/>
        </a:p>
      </dsp:txBody>
      <dsp:txXfrm>
        <a:off x="2110209" y="1143003"/>
        <a:ext cx="1824761" cy="2209793"/>
      </dsp:txXfrm>
    </dsp:sp>
    <dsp:sp modelId="{506CBA7C-92D0-4428-AF54-D559BDF2BF9F}">
      <dsp:nvSpPr>
        <dsp:cNvPr id="0" name=""/>
        <dsp:cNvSpPr/>
      </dsp:nvSpPr>
      <dsp:spPr>
        <a:xfrm>
          <a:off x="4218429" y="1348740"/>
          <a:ext cx="1824761" cy="17983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These compounds attract macrophages, dendritic cells and T cells.</a:t>
          </a:r>
        </a:p>
      </dsp:txBody>
      <dsp:txXfrm>
        <a:off x="4218429" y="1348740"/>
        <a:ext cx="1824761" cy="1798320"/>
      </dsp:txXfrm>
    </dsp:sp>
    <dsp:sp modelId="{B5C03939-6ECB-463E-9634-4B6105409ABD}">
      <dsp:nvSpPr>
        <dsp:cNvPr id="0" name=""/>
        <dsp:cNvSpPr/>
      </dsp:nvSpPr>
      <dsp:spPr>
        <a:xfrm>
          <a:off x="6326648" y="533399"/>
          <a:ext cx="1824761" cy="34290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Neutrophils have a short life span.  In the presence of inflammation the body will decrease apoptosis in an effort to prolong the lives of the neutrophils</a:t>
          </a:r>
          <a:r>
            <a:rPr lang="en-US" sz="1400" kern="1200" dirty="0" smtClean="0"/>
            <a:t>.</a:t>
          </a:r>
        </a:p>
      </dsp:txBody>
      <dsp:txXfrm>
        <a:off x="6326648" y="533399"/>
        <a:ext cx="1824761" cy="342900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CF9B0FB-8B5F-4872-9BF0-5E57B2F11244}">
      <dsp:nvSpPr>
        <dsp:cNvPr id="0" name=""/>
        <dsp:cNvSpPr/>
      </dsp:nvSpPr>
      <dsp:spPr>
        <a:xfrm>
          <a:off x="611504" y="0"/>
          <a:ext cx="6930390" cy="44958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13EAA8-7866-43E0-B193-2FF51776546F}">
      <dsp:nvSpPr>
        <dsp:cNvPr id="0" name=""/>
        <dsp:cNvSpPr/>
      </dsp:nvSpPr>
      <dsp:spPr>
        <a:xfrm>
          <a:off x="3764" y="1348740"/>
          <a:ext cx="2474828" cy="17983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The sympathetic nervous system (SNS) will then activate, secreting cortisol.</a:t>
          </a:r>
          <a:endParaRPr lang="en-US" sz="1800" kern="1200" dirty="0"/>
        </a:p>
      </dsp:txBody>
      <dsp:txXfrm>
        <a:off x="3764" y="1348740"/>
        <a:ext cx="2474828" cy="1798320"/>
      </dsp:txXfrm>
    </dsp:sp>
    <dsp:sp modelId="{C65EDA8F-8810-44B9-9B80-C57A5A1D76A7}">
      <dsp:nvSpPr>
        <dsp:cNvPr id="0" name=""/>
        <dsp:cNvSpPr/>
      </dsp:nvSpPr>
      <dsp:spPr>
        <a:xfrm>
          <a:off x="2839285" y="1348740"/>
          <a:ext cx="2474828" cy="17983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Cortisol will decrease the immune and inflammatory response to allow more energy to head to the emergency</a:t>
          </a:r>
          <a:r>
            <a:rPr lang="en-US" sz="1600" kern="1200" dirty="0" smtClean="0"/>
            <a:t>.</a:t>
          </a:r>
          <a:endParaRPr lang="en-US" sz="1600" kern="1200" dirty="0"/>
        </a:p>
      </dsp:txBody>
      <dsp:txXfrm>
        <a:off x="2839285" y="1348740"/>
        <a:ext cx="2474828" cy="1798320"/>
      </dsp:txXfrm>
    </dsp:sp>
    <dsp:sp modelId="{5FB3E759-8E0F-4A34-9B76-F037ED4DA4A5}">
      <dsp:nvSpPr>
        <dsp:cNvPr id="0" name=""/>
        <dsp:cNvSpPr/>
      </dsp:nvSpPr>
      <dsp:spPr>
        <a:xfrm>
          <a:off x="5674806" y="762002"/>
          <a:ext cx="2474828" cy="297179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Corticotrophin releasing hormone  also helps the stress response by increasing blood glucose and helping the  SNS increase blood pressure.</a:t>
          </a:r>
          <a:endParaRPr lang="en-US" sz="1800" kern="1200" dirty="0"/>
        </a:p>
      </dsp:txBody>
      <dsp:txXfrm>
        <a:off x="5674806" y="762002"/>
        <a:ext cx="2474828" cy="2971795"/>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1344C81-6704-4939-BBF3-84F352B7E904}">
      <dsp:nvSpPr>
        <dsp:cNvPr id="0" name=""/>
        <dsp:cNvSpPr/>
      </dsp:nvSpPr>
      <dsp:spPr>
        <a:xfrm>
          <a:off x="611504" y="0"/>
          <a:ext cx="6930390" cy="44958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3CA56E-B9C3-492C-B02E-2B48685B7EDF}">
      <dsp:nvSpPr>
        <dsp:cNvPr id="0" name=""/>
        <dsp:cNvSpPr/>
      </dsp:nvSpPr>
      <dsp:spPr>
        <a:xfrm>
          <a:off x="0" y="1348740"/>
          <a:ext cx="2446020" cy="17983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The longer the blood flow is absent or decreased,</a:t>
          </a:r>
          <a:endParaRPr lang="en-US" sz="2600" kern="1200" dirty="0"/>
        </a:p>
      </dsp:txBody>
      <dsp:txXfrm>
        <a:off x="0" y="1348740"/>
        <a:ext cx="2446020" cy="1798320"/>
      </dsp:txXfrm>
    </dsp:sp>
    <dsp:sp modelId="{7C1107F0-88D6-473B-A8E2-485F7155B779}">
      <dsp:nvSpPr>
        <dsp:cNvPr id="0" name=""/>
        <dsp:cNvSpPr/>
      </dsp:nvSpPr>
      <dsp:spPr>
        <a:xfrm>
          <a:off x="2853690" y="1348740"/>
          <a:ext cx="2446020" cy="17983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the more brain tissues die.</a:t>
          </a:r>
          <a:endParaRPr lang="en-US" sz="1800" kern="1200" dirty="0"/>
        </a:p>
      </dsp:txBody>
      <dsp:txXfrm>
        <a:off x="2853690" y="1348740"/>
        <a:ext cx="2446020" cy="1798320"/>
      </dsp:txXfrm>
    </dsp:sp>
    <dsp:sp modelId="{FB99CC6C-6849-4076-AC2A-29C3CAC8C8DF}">
      <dsp:nvSpPr>
        <dsp:cNvPr id="0" name=""/>
        <dsp:cNvSpPr/>
      </dsp:nvSpPr>
      <dsp:spPr>
        <a:xfrm>
          <a:off x="5707380" y="1348740"/>
          <a:ext cx="2446020" cy="17983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This is why</a:t>
          </a:r>
        </a:p>
        <a:p>
          <a:pPr lvl="0" algn="ctr" defTabSz="800100">
            <a:lnSpc>
              <a:spcPct val="90000"/>
            </a:lnSpc>
            <a:spcBef>
              <a:spcPct val="0"/>
            </a:spcBef>
            <a:spcAft>
              <a:spcPct val="35000"/>
            </a:spcAft>
          </a:pPr>
          <a:r>
            <a:rPr lang="en-US" sz="2200" kern="1200" dirty="0" smtClean="0">
              <a:solidFill>
                <a:srgbClr val="C00000"/>
              </a:solidFill>
            </a:rPr>
            <a:t> TIME IS BRAIN.</a:t>
          </a:r>
          <a:endParaRPr lang="en-US" sz="1800" kern="1200" dirty="0"/>
        </a:p>
      </dsp:txBody>
      <dsp:txXfrm>
        <a:off x="5707380" y="1348740"/>
        <a:ext cx="2446020" cy="179832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F9C01AC-3E1A-4274-BA82-E095F98C9D8A}">
      <dsp:nvSpPr>
        <dsp:cNvPr id="0" name=""/>
        <dsp:cNvSpPr/>
      </dsp:nvSpPr>
      <dsp:spPr>
        <a:xfrm>
          <a:off x="1874519" y="55244"/>
          <a:ext cx="2651760" cy="2651760"/>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644650">
            <a:lnSpc>
              <a:spcPct val="90000"/>
            </a:lnSpc>
            <a:spcBef>
              <a:spcPct val="0"/>
            </a:spcBef>
            <a:spcAft>
              <a:spcPct val="35000"/>
            </a:spcAft>
          </a:pPr>
          <a:r>
            <a:rPr lang="en-US" sz="3700" kern="1200" dirty="0" smtClean="0"/>
            <a:t>Nursing</a:t>
          </a:r>
          <a:endParaRPr lang="en-US" sz="3700" kern="1200" dirty="0"/>
        </a:p>
      </dsp:txBody>
      <dsp:txXfrm>
        <a:off x="2228088" y="519302"/>
        <a:ext cx="1944624" cy="1193292"/>
      </dsp:txXfrm>
    </dsp:sp>
    <dsp:sp modelId="{07D34E26-289A-4670-90B5-F903A6F4AEF2}">
      <dsp:nvSpPr>
        <dsp:cNvPr id="0" name=""/>
        <dsp:cNvSpPr/>
      </dsp:nvSpPr>
      <dsp:spPr>
        <a:xfrm>
          <a:off x="2831363" y="1712595"/>
          <a:ext cx="2651760" cy="2651760"/>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644650">
            <a:lnSpc>
              <a:spcPct val="90000"/>
            </a:lnSpc>
            <a:spcBef>
              <a:spcPct val="0"/>
            </a:spcBef>
            <a:spcAft>
              <a:spcPct val="35000"/>
            </a:spcAft>
          </a:pPr>
          <a:r>
            <a:rPr lang="en-US" sz="3700" kern="1200" dirty="0" smtClean="0"/>
            <a:t>Patient</a:t>
          </a:r>
          <a:endParaRPr lang="en-US" sz="3700" kern="1200" dirty="0"/>
        </a:p>
      </dsp:txBody>
      <dsp:txXfrm>
        <a:off x="3642360" y="2397633"/>
        <a:ext cx="1591056" cy="1458468"/>
      </dsp:txXfrm>
    </dsp:sp>
    <dsp:sp modelId="{4A9BFA06-2072-467E-9065-E85C3F9A8F88}">
      <dsp:nvSpPr>
        <dsp:cNvPr id="0" name=""/>
        <dsp:cNvSpPr/>
      </dsp:nvSpPr>
      <dsp:spPr>
        <a:xfrm>
          <a:off x="917676" y="1712595"/>
          <a:ext cx="2651760" cy="2651760"/>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644650">
            <a:lnSpc>
              <a:spcPct val="90000"/>
            </a:lnSpc>
            <a:spcBef>
              <a:spcPct val="0"/>
            </a:spcBef>
            <a:spcAft>
              <a:spcPct val="35000"/>
            </a:spcAft>
          </a:pPr>
          <a:r>
            <a:rPr lang="en-US" sz="3700" kern="1200" dirty="0" smtClean="0"/>
            <a:t>System</a:t>
          </a:r>
          <a:endParaRPr lang="en-US" sz="3700" kern="1200" dirty="0"/>
        </a:p>
      </dsp:txBody>
      <dsp:txXfrm>
        <a:off x="1167384" y="2397633"/>
        <a:ext cx="1591056" cy="145846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FB934436-5CEF-4384-8F30-249D94C4186D}" type="datetimeFigureOut">
              <a:rPr lang="en-US"/>
              <a:pPr>
                <a:defRPr/>
              </a:pPr>
              <a:t>4/27/2012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CF142157-EF50-4F86-877D-91C2005D30C6}" type="slidenum">
              <a:rPr lang="en-US"/>
              <a:pPr>
                <a:defRPr/>
              </a:pPr>
              <a:t>‹#›</a:t>
            </a:fld>
            <a:endParaRPr lang="en-US"/>
          </a:p>
        </p:txBody>
      </p:sp>
    </p:spTree>
    <p:extLst>
      <p:ext uri="{BB962C8B-B14F-4D97-AF65-F5344CB8AC3E}">
        <p14:creationId xmlns="" xmlns:p14="http://schemas.microsoft.com/office/powerpoint/2010/main" val="30425144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CDC8629-958A-4D79-85DE-E1AFFDD418F7}" type="slidenum">
              <a:rPr lang="en-US"/>
              <a:pPr fontAlgn="base">
                <a:spcBef>
                  <a:spcPct val="0"/>
                </a:spcBef>
                <a:spcAft>
                  <a:spcPct val="0"/>
                </a:spcAft>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6"/>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9"/>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0"/>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smtClean="0">
                <a:solidFill>
                  <a:srgbClr val="FFFFFF"/>
                </a:solidFill>
              </a:defRPr>
            </a:lvl1pPr>
          </a:lstStyle>
          <a:p>
            <a:pPr>
              <a:defRPr/>
            </a:pPr>
            <a:fld id="{7BED8DBD-2B37-4E99-B879-90C7812F4A88}" type="datetimeFigureOut">
              <a:rPr lang="en-US"/>
              <a:pPr>
                <a:defRPr/>
              </a:pPr>
              <a:t>4/27/2012</a:t>
            </a:fld>
            <a:endParaRPr lang="en-US"/>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p>
        </p:txBody>
      </p:sp>
      <p:sp>
        <p:nvSpPr>
          <p:cNvPr id="11" name="Slide Number Placeholder 28"/>
          <p:cNvSpPr>
            <a:spLocks noGrp="1"/>
          </p:cNvSpPr>
          <p:nvPr>
            <p:ph type="sldNum" sz="quarter" idx="12"/>
          </p:nvPr>
        </p:nvSpPr>
        <p:spPr>
          <a:xfrm>
            <a:off x="8001000" y="228600"/>
            <a:ext cx="838200" cy="381000"/>
          </a:xfrm>
        </p:spPr>
        <p:txBody>
          <a:bodyPr/>
          <a:lstStyle>
            <a:lvl1pPr>
              <a:defRPr smtClean="0">
                <a:solidFill>
                  <a:schemeClr val="tx2"/>
                </a:solidFill>
              </a:defRPr>
            </a:lvl1pPr>
          </a:lstStyle>
          <a:p>
            <a:pPr>
              <a:defRPr/>
            </a:pPr>
            <a:fld id="{76E91270-2B52-4720-8ED0-7DF63B5C4D9D}"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275447F8-AAB7-4498-A404-0407302186B8}" type="datetimeFigureOut">
              <a:rPr lang="en-US"/>
              <a:pPr>
                <a:defRPr/>
              </a:pPr>
              <a:t>4/27/2012</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3E49A25F-8039-4F9B-B3EE-CDA99B65C9A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6"/>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08B51D35-2B1F-47C7-893E-B487CB3E3606}" type="datetimeFigureOut">
              <a:rPr lang="en-US"/>
              <a:pPr>
                <a:defRPr/>
              </a:pPr>
              <a:t>4/27/2012</a:t>
            </a:fld>
            <a:endParaRPr lang="en-US"/>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6DBAF3DF-55F1-4C5B-995D-7C499F156555}"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E280A1BD-D9A4-4F1C-807A-D0A2444E97C5}" type="datetimeFigureOut">
              <a:rPr lang="en-US"/>
              <a:pPr>
                <a:defRPr/>
              </a:pPr>
              <a:t>4/27/2012</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BCB453DA-1CD7-4689-BDB8-062FF9F907A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fld id="{0E10251D-9867-4B13-A5AF-BE279CA62438}" type="datetimeFigureOut">
              <a:rPr lang="en-US"/>
              <a:pPr>
                <a:defRPr/>
              </a:pPr>
              <a:t>4/27/2012</a:t>
            </a:fld>
            <a:endParaRPr lang="en-US"/>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smtClean="0">
                <a:solidFill>
                  <a:srgbClr val="FFFFFF"/>
                </a:solidFill>
              </a:defRPr>
            </a:lvl1pPr>
          </a:lstStyle>
          <a:p>
            <a:pPr>
              <a:defRPr/>
            </a:pPr>
            <a:fld id="{55D30565-209B-4199-AA1F-612E7F46D933}" type="slidenum">
              <a:rPr lang="en-US"/>
              <a:pPr>
                <a:defRPr/>
              </a:pPr>
              <a:t>‹#›</a:t>
            </a:fld>
            <a:endParaRPr lang="en-US"/>
          </a:p>
        </p:txBody>
      </p:sp>
      <p:sp>
        <p:nvSpPr>
          <p:cNvPr id="9" name="Footer Placeholder 13"/>
          <p:cNvSpPr>
            <a:spLocks noGrp="1"/>
          </p:cNvSpPr>
          <p:nvPr>
            <p:ph type="ftr" sz="quarter" idx="12"/>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fld id="{FCA399D9-9C60-4EA8-95F9-D1361FCED064}" type="datetimeFigureOut">
              <a:rPr lang="en-US"/>
              <a:pPr>
                <a:defRPr/>
              </a:pPr>
              <a:t>4/27/2012</a:t>
            </a:fld>
            <a:endParaRPr lang="en-US"/>
          </a:p>
        </p:txBody>
      </p:sp>
      <p:sp>
        <p:nvSpPr>
          <p:cNvPr id="6" name="Slide Number Placeholder 9"/>
          <p:cNvSpPr>
            <a:spLocks noGrp="1"/>
          </p:cNvSpPr>
          <p:nvPr>
            <p:ph type="sldNum" sz="quarter" idx="11"/>
          </p:nvPr>
        </p:nvSpPr>
        <p:spPr/>
        <p:txBody>
          <a:bodyPr rtlCol="0"/>
          <a:lstStyle>
            <a:lvl1pPr>
              <a:defRPr/>
            </a:lvl1pPr>
          </a:lstStyle>
          <a:p>
            <a:pPr>
              <a:defRPr/>
            </a:pPr>
            <a:fld id="{41B5E253-C97F-4662-ADEA-E17B25BF1CB5}" type="slidenum">
              <a:rPr lang="en-US"/>
              <a:pPr>
                <a:defRPr/>
              </a:pPr>
              <a:t>‹#›</a:t>
            </a:fld>
            <a:endParaRPr lang="en-US"/>
          </a:p>
        </p:txBody>
      </p:sp>
      <p:sp>
        <p:nvSpPr>
          <p:cNvPr id="7" name="Footer Placeholder 11"/>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C04F78BB-84DB-46D3-9FF1-F944638FD123}" type="datetimeFigureOut">
              <a:rPr lang="en-US"/>
              <a:pPr>
                <a:defRPr/>
              </a:pPr>
              <a:t>4/27/2012</a:t>
            </a:fld>
            <a:endParaRPr lang="en-US"/>
          </a:p>
        </p:txBody>
      </p:sp>
      <p:sp>
        <p:nvSpPr>
          <p:cNvPr id="8" name="Slide Number Placeholder 11"/>
          <p:cNvSpPr>
            <a:spLocks noGrp="1"/>
          </p:cNvSpPr>
          <p:nvPr>
            <p:ph type="sldNum" sz="quarter" idx="11"/>
          </p:nvPr>
        </p:nvSpPr>
        <p:spPr/>
        <p:txBody>
          <a:bodyPr rtlCol="0"/>
          <a:lstStyle>
            <a:lvl1pPr>
              <a:defRPr/>
            </a:lvl1pPr>
          </a:lstStyle>
          <a:p>
            <a:pPr>
              <a:defRPr/>
            </a:pPr>
            <a:fld id="{23CF90FF-49E4-4ABF-B0A0-C746DB86840F}" type="slidenum">
              <a:rPr lang="en-US"/>
              <a:pPr>
                <a:defRPr/>
              </a:pPr>
              <a:t>‹#›</a:t>
            </a:fld>
            <a:endParaRPr lang="en-US"/>
          </a:p>
        </p:txBody>
      </p:sp>
      <p:sp>
        <p:nvSpPr>
          <p:cNvPr id="9" name="Footer Placeholder 13"/>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DF41BFC6-14E8-451A-8DE1-381675AA5C0C}" type="datetimeFigureOut">
              <a:rPr lang="en-US"/>
              <a:pPr>
                <a:defRPr/>
              </a:pPr>
              <a:t>4/27/2012</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3B1A668D-FB37-4EB0-B7F6-8CB91FA7443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BC598F87-ADF5-44B5-A8C3-6D6289054273}" type="datetimeFigureOut">
              <a:rPr lang="en-US"/>
              <a:pPr>
                <a:defRPr/>
              </a:pPr>
              <a:t>4/27/2012</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smtClean="0">
                <a:solidFill>
                  <a:schemeClr val="tx2"/>
                </a:solidFill>
              </a:defRPr>
            </a:lvl1pPr>
          </a:lstStyle>
          <a:p>
            <a:pPr>
              <a:defRPr/>
            </a:pPr>
            <a:fld id="{BA85918D-4989-4550-A85D-224730E9CBB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63FE04C4-FD41-4110-9ED4-D04A28DDD2EC}" type="datetimeFigureOut">
              <a:rPr lang="en-US"/>
              <a:pPr>
                <a:defRPr/>
              </a:pPr>
              <a:t>4/27/2012</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E4A824CF-7BC1-42EB-A7E6-2425E6F17A6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7"/>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9"/>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10"/>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2B5FA4EF-F683-4F68-9B09-7A31E8466F2F}" type="datetimeFigureOut">
              <a:rPr lang="en-US"/>
              <a:pPr>
                <a:defRPr/>
              </a:pPr>
              <a:t>4/27/2012</a:t>
            </a:fld>
            <a:endParaRPr lang="en-US"/>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smtClean="0"/>
            </a:lvl1pPr>
          </a:lstStyle>
          <a:p>
            <a:pPr>
              <a:defRPr/>
            </a:pPr>
            <a:fld id="{CD674339-862C-4CDB-823B-4A722D18FA27}" type="slidenum">
              <a:rPr lang="en-US"/>
              <a:pPr>
                <a:defRPr/>
              </a:pPr>
              <a:t>‹#›</a:t>
            </a:fld>
            <a:endParaRPr lang="en-US"/>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smtClean="0">
                <a:solidFill>
                  <a:schemeClr val="tx2"/>
                </a:solidFill>
                <a:latin typeface="+mn-lt"/>
              </a:defRPr>
            </a:lvl1pPr>
          </a:lstStyle>
          <a:p>
            <a:pPr>
              <a:defRPr/>
            </a:pPr>
            <a:fld id="{2992C82D-F9DC-4734-9732-05AA2D706DF7}" type="datetimeFigureOut">
              <a:rPr lang="en-US"/>
              <a:pPr>
                <a:defRPr/>
              </a:pPr>
              <a:t>4/27/2012</a:t>
            </a:fld>
            <a:endParaRPr lang="en-US"/>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smtClean="0">
                <a:solidFill>
                  <a:srgbClr val="FFFFFF"/>
                </a:solidFill>
                <a:latin typeface="+mn-lt"/>
              </a:defRPr>
            </a:lvl1pPr>
          </a:lstStyle>
          <a:p>
            <a:pPr>
              <a:defRPr/>
            </a:pPr>
            <a:fld id="{25EBAB3A-B163-4916-8607-84C8D5E5A09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80" r:id="rId1"/>
    <p:sldLayoutId id="2147483776" r:id="rId2"/>
    <p:sldLayoutId id="2147483781" r:id="rId3"/>
    <p:sldLayoutId id="2147483782" r:id="rId4"/>
    <p:sldLayoutId id="2147483783" r:id="rId5"/>
    <p:sldLayoutId id="2147483777" r:id="rId6"/>
    <p:sldLayoutId id="2147483784" r:id="rId7"/>
    <p:sldLayoutId id="2147483778" r:id="rId8"/>
    <p:sldLayoutId id="2147483785" r:id="rId9"/>
    <p:sldLayoutId id="2147483779" r:id="rId10"/>
    <p:sldLayoutId id="2147483786" r:id="rId11"/>
  </p:sldLayoutIdLst>
  <p:txStyles>
    <p:title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w Cen MT" pitchFamily="34" charset="0"/>
        </a:defRPr>
      </a:lvl2pPr>
      <a:lvl3pPr algn="l" rtl="0" fontAlgn="base">
        <a:spcBef>
          <a:spcPct val="0"/>
        </a:spcBef>
        <a:spcAft>
          <a:spcPct val="0"/>
        </a:spcAft>
        <a:defRPr sz="4400">
          <a:solidFill>
            <a:schemeClr val="tx2"/>
          </a:solidFill>
          <a:latin typeface="Tw Cen MT" pitchFamily="34" charset="0"/>
        </a:defRPr>
      </a:lvl3pPr>
      <a:lvl4pPr algn="l" rtl="0" fontAlgn="base">
        <a:spcBef>
          <a:spcPct val="0"/>
        </a:spcBef>
        <a:spcAft>
          <a:spcPct val="0"/>
        </a:spcAft>
        <a:defRPr sz="4400">
          <a:solidFill>
            <a:schemeClr val="tx2"/>
          </a:solidFill>
          <a:latin typeface="Tw Cen MT" pitchFamily="34" charset="0"/>
        </a:defRPr>
      </a:lvl4pPr>
      <a:lvl5pPr algn="l" rtl="0" fontAlgn="base">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fontAlgn="base">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fontAlgn="base">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fontAlgn="base">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fontAlgn="base">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fontAlgn="base">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 Target="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Layout" Target="../slideLayouts/slideLayout2.xml"/><Relationship Id="rId1" Type="http://schemas.openxmlformats.org/officeDocument/2006/relationships/audio" Target="../media/audio1.wav"/><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slide" Target="slide23.xml"/><Relationship Id="rId1" Type="http://schemas.openxmlformats.org/officeDocument/2006/relationships/slideLayout" Target="../slideLayouts/slideLayout4.xml"/><Relationship Id="rId4" Type="http://schemas.openxmlformats.org/officeDocument/2006/relationships/slide" Target="slide17.xml"/></Relationships>
</file>

<file path=ppt/slides/_rels/slide22.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slideLayout" Target="../slideLayouts/slideLayout2.xml"/><Relationship Id="rId1" Type="http://schemas.openxmlformats.org/officeDocument/2006/relationships/audio" Target="../media/audio1.wav"/><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slide" Target="slide26.xml"/><Relationship Id="rId1" Type="http://schemas.openxmlformats.org/officeDocument/2006/relationships/slideLayout" Target="../slideLayouts/slideLayout4.xml"/><Relationship Id="rId4" Type="http://schemas.openxmlformats.org/officeDocument/2006/relationships/slide" Target="slide17.xml"/></Relationships>
</file>

<file path=ppt/slides/_rels/slide25.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slideLayout" Target="../slideLayouts/slideLayout2.xml"/><Relationship Id="rId1" Type="http://schemas.openxmlformats.org/officeDocument/2006/relationships/audio" Target="../media/audio1.wav"/><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slide" Target="slide37.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slideLayout" Target="../slideLayouts/slideLayout2.xml"/><Relationship Id="rId1" Type="http://schemas.openxmlformats.org/officeDocument/2006/relationships/audio" Target="../media/audio1.wav"/><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2" Type="http://schemas.openxmlformats.org/officeDocument/2006/relationships/slide" Target="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slide" Target="slide40.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slideLayout" Target="../slideLayouts/slideLayout2.xml"/><Relationship Id="rId1" Type="http://schemas.openxmlformats.org/officeDocument/2006/relationships/audio" Target="../media/audio1.wav"/><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 Target="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44.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slideLayout" Target="../slideLayouts/slideLayout2.xml"/><Relationship Id="rId1" Type="http://schemas.openxmlformats.org/officeDocument/2006/relationships/audio" Target="../media/audio1.wav"/><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2" Type="http://schemas.openxmlformats.org/officeDocument/2006/relationships/slide" Target="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47.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slideLayout" Target="../slideLayouts/slideLayout2.xml"/><Relationship Id="rId1" Type="http://schemas.openxmlformats.org/officeDocument/2006/relationships/audio" Target="../media/audio1.wav"/><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2" Type="http://schemas.openxmlformats.org/officeDocument/2006/relationships/slide" Target="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slide" Target="slide50.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slideLayout" Target="../slideLayouts/slideLayout2.xml"/><Relationship Id="rId1" Type="http://schemas.openxmlformats.org/officeDocument/2006/relationships/audio" Target="../media/audio1.wav"/><Relationship Id="rId5" Type="http://schemas.openxmlformats.org/officeDocument/2006/relationships/image" Target="../media/image5.png"/><Relationship Id="rId4" Type="http://schemas.openxmlformats.org/officeDocument/2006/relationships/slide" Target="slide56.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slide" Target="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8.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www.wikidoc.org/index.php/Stroke_pathophysiology" TargetMode="External"/><Relationship Id="rId2" Type="http://schemas.openxmlformats.org/officeDocument/2006/relationships/hyperlink" Target="http://www.nursingceu.com/courses/328/indexx_nceu.html" TargetMode="External"/><Relationship Id="rId1" Type="http://schemas.openxmlformats.org/officeDocument/2006/relationships/slideLayout" Target="../slideLayouts/slideLayout2.xml"/><Relationship Id="rId4" Type="http://schemas.openxmlformats.org/officeDocument/2006/relationships/hyperlink" Target="http://www.nihstrokescale.org/" TargetMode="External"/></Relationships>
</file>

<file path=ppt/slides/_rels/slide6.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fontAlgn="auto">
              <a:spcAft>
                <a:spcPts val="0"/>
              </a:spcAft>
              <a:defRPr/>
            </a:pPr>
            <a:r>
              <a:rPr lang="en-US" dirty="0" smtClean="0"/>
              <a:t> </a:t>
            </a:r>
            <a:r>
              <a:rPr lang="en-US" b="1" dirty="0" smtClean="0"/>
              <a:t>Stroke</a:t>
            </a:r>
            <a:r>
              <a:rPr lang="en-US" dirty="0" smtClean="0"/>
              <a:t>….It’s no Joke</a:t>
            </a:r>
            <a:br>
              <a:rPr lang="en-US" dirty="0" smtClean="0"/>
            </a:br>
            <a:r>
              <a:rPr lang="en-US" dirty="0" smtClean="0"/>
              <a:t>Nursing Assessment and Care</a:t>
            </a:r>
            <a:endParaRPr lang="en-US" dirty="0"/>
          </a:p>
        </p:txBody>
      </p:sp>
      <p:sp>
        <p:nvSpPr>
          <p:cNvPr id="3" name="Subtitle 2"/>
          <p:cNvSpPr>
            <a:spLocks noGrp="1"/>
          </p:cNvSpPr>
          <p:nvPr>
            <p:ph type="subTitle" idx="1"/>
          </p:nvPr>
        </p:nvSpPr>
        <p:spPr>
          <a:xfrm>
            <a:off x="2362200" y="6049963"/>
            <a:ext cx="6705600" cy="685800"/>
          </a:xfrm>
        </p:spPr>
        <p:txBody>
          <a:bodyPr>
            <a:normAutofit fontScale="40000" lnSpcReduction="20000"/>
          </a:bodyPr>
          <a:lstStyle/>
          <a:p>
            <a:pPr fontAlgn="auto">
              <a:spcAft>
                <a:spcPts val="0"/>
              </a:spcAft>
              <a:buFont typeface="Wingdings"/>
              <a:buNone/>
              <a:defRPr/>
            </a:pPr>
            <a:r>
              <a:rPr lang="en-US" dirty="0" smtClean="0"/>
              <a:t>Kate Holmes</a:t>
            </a:r>
          </a:p>
          <a:p>
            <a:pPr fontAlgn="auto">
              <a:spcAft>
                <a:spcPts val="0"/>
              </a:spcAft>
              <a:buFont typeface="Wingdings"/>
              <a:buNone/>
              <a:defRPr/>
            </a:pPr>
            <a:r>
              <a:rPr lang="en-US" dirty="0" smtClean="0"/>
              <a:t>4/4/2012</a:t>
            </a:r>
          </a:p>
          <a:p>
            <a:pPr fontAlgn="auto">
              <a:spcAft>
                <a:spcPts val="0"/>
              </a:spcAft>
              <a:buFont typeface="Wingdings"/>
              <a:buNone/>
              <a:defRPr/>
            </a:pPr>
            <a:r>
              <a:rPr lang="en-US" dirty="0" smtClean="0"/>
              <a:t>MSN 621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fontAlgn="auto">
              <a:spcAft>
                <a:spcPts val="0"/>
              </a:spcAft>
              <a:defRPr/>
            </a:pPr>
            <a:r>
              <a:rPr lang="en-US" dirty="0" smtClean="0"/>
              <a:t>Ischemic Stroke Pathophysiology</a:t>
            </a:r>
            <a:endParaRPr lang="en-US" dirty="0"/>
          </a:p>
        </p:txBody>
      </p:sp>
      <p:graphicFrame>
        <p:nvGraphicFramePr>
          <p:cNvPr id="4" name="Content Placeholder 3"/>
          <p:cNvGraphicFramePr>
            <a:graphicFrameLocks noGrp="1"/>
          </p:cNvGraphicFramePr>
          <p:nvPr>
            <p:ph sz="quarter" idx="1"/>
          </p:nvPr>
        </p:nvGraphicFramePr>
        <p:xfrm>
          <a:off x="457200" y="1600200"/>
          <a:ext cx="85344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477000" y="6019800"/>
            <a:ext cx="2438400" cy="369332"/>
          </a:xfrm>
          <a:prstGeom prst="rect">
            <a:avLst/>
          </a:prstGeom>
          <a:noFill/>
        </p:spPr>
        <p:txBody>
          <a:bodyPr wrap="square" rtlCol="0">
            <a:spAutoFit/>
          </a:bodyPr>
          <a:lstStyle/>
          <a:p>
            <a:r>
              <a:rPr lang="en-US" dirty="0" err="1" smtClean="0"/>
              <a:t>Porth</a:t>
            </a:r>
            <a:r>
              <a:rPr lang="en-US" dirty="0" smtClean="0"/>
              <a:t> &amp; </a:t>
            </a:r>
            <a:r>
              <a:rPr lang="en-US" dirty="0" err="1" smtClean="0"/>
              <a:t>Matfin</a:t>
            </a:r>
            <a:r>
              <a:rPr lang="en-US" dirty="0" smtClean="0"/>
              <a:t> (2009)</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fontAlgn="auto">
              <a:spcAft>
                <a:spcPts val="0"/>
              </a:spcAft>
              <a:defRPr/>
            </a:pPr>
            <a:r>
              <a:rPr lang="en-US" dirty="0" smtClean="0"/>
              <a:t>Ischemic Stroke Pathophysiology</a:t>
            </a:r>
            <a:endParaRPr lang="en-US" dirty="0"/>
          </a:p>
        </p:txBody>
      </p:sp>
      <p:graphicFrame>
        <p:nvGraphicFramePr>
          <p:cNvPr id="4" name="Content Placeholder 3"/>
          <p:cNvGraphicFramePr>
            <a:graphicFrameLocks noGrp="1"/>
          </p:cNvGraphicFramePr>
          <p:nvPr>
            <p:ph sz="quarter" idx="1"/>
            <p:extLst>
              <p:ext uri="{D42A27DB-BD31-4B8C-83A1-F6EECF244321}">
                <p14:modId xmlns="" xmlns:p14="http://schemas.microsoft.com/office/powerpoint/2010/main" val="3376747177"/>
              </p:ext>
            </p:extLst>
          </p:nvPr>
        </p:nvGraphicFramePr>
        <p:xfrm>
          <a:off x="612648" y="1600200"/>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477000" y="6172200"/>
            <a:ext cx="2514600" cy="369332"/>
          </a:xfrm>
          <a:prstGeom prst="rect">
            <a:avLst/>
          </a:prstGeom>
          <a:noFill/>
        </p:spPr>
        <p:txBody>
          <a:bodyPr wrap="square" rtlCol="0">
            <a:spAutoFit/>
          </a:bodyPr>
          <a:lstStyle/>
          <a:p>
            <a:r>
              <a:rPr lang="en-US" dirty="0" err="1" smtClean="0"/>
              <a:t>Porth</a:t>
            </a:r>
            <a:r>
              <a:rPr lang="en-US" dirty="0" smtClean="0"/>
              <a:t> &amp; </a:t>
            </a:r>
            <a:r>
              <a:rPr lang="en-US" dirty="0" err="1" smtClean="0"/>
              <a:t>Matfin</a:t>
            </a:r>
            <a:r>
              <a:rPr lang="en-US" dirty="0" smtClean="0"/>
              <a:t> (2009)</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fontAlgn="auto">
              <a:spcAft>
                <a:spcPts val="0"/>
              </a:spcAft>
              <a:defRPr/>
            </a:pPr>
            <a:r>
              <a:rPr lang="en-US" dirty="0" smtClean="0"/>
              <a:t>Ischemic Stroke Pathophysiology</a:t>
            </a:r>
            <a:endParaRPr lang="en-US" dirty="0"/>
          </a:p>
        </p:txBody>
      </p:sp>
      <p:graphicFrame>
        <p:nvGraphicFramePr>
          <p:cNvPr id="4" name="Content Placeholder 3"/>
          <p:cNvGraphicFramePr>
            <a:graphicFrameLocks noGrp="1"/>
          </p:cNvGraphicFramePr>
          <p:nvPr>
            <p:ph sz="quarter" idx="1"/>
            <p:extLst>
              <p:ext uri="{D42A27DB-BD31-4B8C-83A1-F6EECF244321}">
                <p14:modId xmlns="" xmlns:p14="http://schemas.microsoft.com/office/powerpoint/2010/main" val="504443369"/>
              </p:ext>
            </p:extLst>
          </p:nvPr>
        </p:nvGraphicFramePr>
        <p:xfrm>
          <a:off x="612774" y="1600200"/>
          <a:ext cx="8302625"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5867400" y="6172200"/>
            <a:ext cx="3048000" cy="646331"/>
          </a:xfrm>
          <a:prstGeom prst="rect">
            <a:avLst/>
          </a:prstGeom>
          <a:noFill/>
        </p:spPr>
        <p:txBody>
          <a:bodyPr wrap="square" rtlCol="0">
            <a:spAutoFit/>
          </a:bodyPr>
          <a:lstStyle/>
          <a:p>
            <a:r>
              <a:rPr lang="en-US" dirty="0" err="1" smtClean="0"/>
              <a:t>Porth</a:t>
            </a:r>
            <a:r>
              <a:rPr lang="en-US" dirty="0" smtClean="0"/>
              <a:t> &amp; </a:t>
            </a:r>
            <a:r>
              <a:rPr lang="en-US" dirty="0" err="1" smtClean="0"/>
              <a:t>Matfin</a:t>
            </a:r>
            <a:r>
              <a:rPr lang="en-US" dirty="0" smtClean="0"/>
              <a:t> (2009)</a:t>
            </a:r>
          </a:p>
          <a:p>
            <a:r>
              <a:rPr lang="en-US" dirty="0" err="1" smtClean="0"/>
              <a:t>Wikidoc</a:t>
            </a:r>
            <a:r>
              <a:rPr lang="en-US" dirty="0" smtClean="0"/>
              <a:t>, 2011</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fontAlgn="auto">
              <a:spcAft>
                <a:spcPts val="0"/>
              </a:spcAft>
              <a:defRPr/>
            </a:pPr>
            <a:r>
              <a:rPr lang="en-US" dirty="0" smtClean="0"/>
              <a:t>Ischemic Stroke Pathophysiology</a:t>
            </a:r>
            <a:endParaRPr lang="en-US" dirty="0"/>
          </a:p>
        </p:txBody>
      </p:sp>
      <p:graphicFrame>
        <p:nvGraphicFramePr>
          <p:cNvPr id="4" name="Content Placeholder 3"/>
          <p:cNvGraphicFramePr>
            <a:graphicFrameLocks noGrp="1"/>
          </p:cNvGraphicFramePr>
          <p:nvPr>
            <p:ph sz="quarter" idx="1"/>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477000" y="6324600"/>
            <a:ext cx="2667000" cy="369332"/>
          </a:xfrm>
          <a:prstGeom prst="rect">
            <a:avLst/>
          </a:prstGeom>
          <a:noFill/>
        </p:spPr>
        <p:txBody>
          <a:bodyPr wrap="square" rtlCol="0">
            <a:spAutoFit/>
          </a:bodyPr>
          <a:lstStyle/>
          <a:p>
            <a:r>
              <a:rPr lang="en-US" dirty="0" err="1" smtClean="0"/>
              <a:t>Porth</a:t>
            </a:r>
            <a:r>
              <a:rPr lang="en-US" dirty="0" smtClean="0"/>
              <a:t> &amp; </a:t>
            </a:r>
            <a:r>
              <a:rPr lang="en-US" dirty="0" err="1" smtClean="0"/>
              <a:t>Matfin</a:t>
            </a:r>
            <a:r>
              <a:rPr lang="en-US" dirty="0" smtClean="0"/>
              <a:t> (2009)</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fontAlgn="auto">
              <a:spcAft>
                <a:spcPts val="0"/>
              </a:spcAft>
              <a:defRPr/>
            </a:pPr>
            <a:r>
              <a:rPr lang="en-US" dirty="0" smtClean="0"/>
              <a:t>Ischemic Stroke Pathophysiology</a:t>
            </a:r>
            <a:endParaRPr lang="en-US" dirty="0"/>
          </a:p>
        </p:txBody>
      </p:sp>
      <p:graphicFrame>
        <p:nvGraphicFramePr>
          <p:cNvPr id="5" name="Content Placeholder 4"/>
          <p:cNvGraphicFramePr>
            <a:graphicFrameLocks noGrp="1"/>
          </p:cNvGraphicFramePr>
          <p:nvPr>
            <p:ph sz="quarter" idx="1"/>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6324600" y="6172200"/>
            <a:ext cx="2590800" cy="369332"/>
          </a:xfrm>
          <a:prstGeom prst="rect">
            <a:avLst/>
          </a:prstGeom>
          <a:noFill/>
        </p:spPr>
        <p:txBody>
          <a:bodyPr wrap="square" rtlCol="0">
            <a:spAutoFit/>
          </a:bodyPr>
          <a:lstStyle/>
          <a:p>
            <a:r>
              <a:rPr lang="en-US" dirty="0" err="1" smtClean="0"/>
              <a:t>Porth</a:t>
            </a:r>
            <a:r>
              <a:rPr lang="en-US" dirty="0" smtClean="0"/>
              <a:t> &amp; </a:t>
            </a:r>
            <a:r>
              <a:rPr lang="en-US" dirty="0" err="1" smtClean="0"/>
              <a:t>Matfin</a:t>
            </a:r>
            <a:r>
              <a:rPr lang="en-US" dirty="0" smtClean="0"/>
              <a:t> (2009)</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531352" cy="990600"/>
          </a:xfrm>
        </p:spPr>
        <p:txBody>
          <a:bodyPr/>
          <a:lstStyle/>
          <a:p>
            <a:r>
              <a:rPr lang="en-US" dirty="0" smtClean="0"/>
              <a:t>Ischemic Stroke Pathophysiology</a:t>
            </a:r>
            <a:endParaRPr lang="en-US" dirty="0"/>
          </a:p>
        </p:txBody>
      </p:sp>
      <p:graphicFrame>
        <p:nvGraphicFramePr>
          <p:cNvPr id="4" name="Content Placeholder 3"/>
          <p:cNvGraphicFramePr>
            <a:graphicFrameLocks noGrp="1"/>
          </p:cNvGraphicFramePr>
          <p:nvPr>
            <p:ph sz="quarter" idx="1"/>
            <p:extLst>
              <p:ext uri="{D42A27DB-BD31-4B8C-83A1-F6EECF244321}">
                <p14:modId xmlns="" xmlns:p14="http://schemas.microsoft.com/office/powerpoint/2010/main" val="205189480"/>
              </p:ext>
            </p:extLst>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NIH Stroke Scale</a:t>
            </a:r>
            <a:endParaRPr lang="en-US" dirty="0"/>
          </a:p>
        </p:txBody>
      </p:sp>
      <p:sp>
        <p:nvSpPr>
          <p:cNvPr id="3" name="Content Placeholder 2"/>
          <p:cNvSpPr>
            <a:spLocks noGrp="1"/>
          </p:cNvSpPr>
          <p:nvPr>
            <p:ph sz="quarter" idx="1"/>
          </p:nvPr>
        </p:nvSpPr>
        <p:spPr/>
        <p:txBody>
          <a:bodyPr/>
          <a:lstStyle/>
          <a:p>
            <a:pPr>
              <a:buNone/>
            </a:pPr>
            <a:r>
              <a:rPr lang="en-US" dirty="0" smtClean="0"/>
              <a:t>Includes assessment of:</a:t>
            </a:r>
          </a:p>
          <a:p>
            <a:pPr lvl="1"/>
            <a:r>
              <a:rPr lang="en-US" sz="2000" dirty="0" smtClean="0"/>
              <a:t>Level of Consciousness </a:t>
            </a:r>
          </a:p>
          <a:p>
            <a:pPr lvl="1"/>
            <a:r>
              <a:rPr lang="en-US" sz="2000" dirty="0" smtClean="0"/>
              <a:t>Best Gaze</a:t>
            </a:r>
          </a:p>
          <a:p>
            <a:pPr lvl="1"/>
            <a:r>
              <a:rPr lang="en-US" sz="2000" dirty="0" smtClean="0"/>
              <a:t>Visual </a:t>
            </a:r>
          </a:p>
          <a:p>
            <a:pPr lvl="1"/>
            <a:r>
              <a:rPr lang="en-US" sz="2000" dirty="0" smtClean="0"/>
              <a:t>Facial Palsy</a:t>
            </a:r>
          </a:p>
          <a:p>
            <a:pPr lvl="1"/>
            <a:r>
              <a:rPr lang="en-US" sz="2000" dirty="0" smtClean="0"/>
              <a:t>Motor of the Arm </a:t>
            </a:r>
          </a:p>
          <a:p>
            <a:pPr lvl="1"/>
            <a:r>
              <a:rPr lang="en-US" sz="2000" dirty="0" smtClean="0"/>
              <a:t>Motor of the Leg</a:t>
            </a:r>
          </a:p>
          <a:p>
            <a:pPr lvl="1"/>
            <a:r>
              <a:rPr lang="en-US" sz="2000" dirty="0" smtClean="0"/>
              <a:t>Limb Ataxia</a:t>
            </a:r>
          </a:p>
          <a:p>
            <a:pPr lvl="1"/>
            <a:r>
              <a:rPr lang="en-US" sz="2000" dirty="0" smtClean="0"/>
              <a:t>Sensory </a:t>
            </a:r>
          </a:p>
          <a:p>
            <a:pPr lvl="1"/>
            <a:r>
              <a:rPr lang="en-US" sz="2000" dirty="0" smtClean="0"/>
              <a:t>Best Language </a:t>
            </a:r>
          </a:p>
          <a:p>
            <a:pPr lvl="1"/>
            <a:r>
              <a:rPr lang="en-US" sz="2000" dirty="0" smtClean="0"/>
              <a:t>Dysarthria</a:t>
            </a:r>
          </a:p>
          <a:p>
            <a:pPr lvl="1"/>
            <a:r>
              <a:rPr lang="en-US" sz="2000" dirty="0" smtClean="0"/>
              <a:t>Extinction and Inattention</a:t>
            </a:r>
          </a:p>
          <a:p>
            <a:pPr lvl="1"/>
            <a:endParaRPr lang="en-US" sz="2000" dirty="0"/>
          </a:p>
        </p:txBody>
      </p:sp>
      <p:sp>
        <p:nvSpPr>
          <p:cNvPr id="5" name="Content Placeholder 4"/>
          <p:cNvSpPr>
            <a:spLocks noGrp="1"/>
          </p:cNvSpPr>
          <p:nvPr>
            <p:ph sz="quarter" idx="4294967295"/>
          </p:nvPr>
        </p:nvSpPr>
        <p:spPr>
          <a:xfrm>
            <a:off x="5257800" y="1589088"/>
            <a:ext cx="3886200" cy="4572000"/>
          </a:xfrm>
        </p:spPr>
        <p:txBody>
          <a:bodyPr/>
          <a:lstStyle/>
          <a:p>
            <a:pPr lvl="1">
              <a:buNone/>
            </a:pPr>
            <a:endParaRPr lang="en-US" sz="2000" dirty="0" smtClean="0"/>
          </a:p>
          <a:p>
            <a:pPr lvl="1"/>
            <a:endParaRPr lang="en-US" sz="2000" dirty="0" smtClean="0"/>
          </a:p>
          <a:p>
            <a:r>
              <a:rPr lang="en-US" sz="2000" dirty="0" smtClean="0"/>
              <a:t>Measures 13 neurological characteristics of a patient.</a:t>
            </a:r>
          </a:p>
          <a:p>
            <a:r>
              <a:rPr lang="en-US" sz="2000" dirty="0" smtClean="0"/>
              <a:t>The exam takes 5-8 minutes to complete and should be completed in the order listed.  </a:t>
            </a:r>
          </a:p>
          <a:p>
            <a:r>
              <a:rPr lang="en-US" sz="2000" dirty="0" smtClean="0"/>
              <a:t>Each category is given a score and the amount totaled at the end indicates the severity of a stroke.</a:t>
            </a:r>
            <a:endParaRPr lang="en-US" dirty="0" smtClean="0"/>
          </a:p>
          <a:p>
            <a:endParaRPr lang="en-US" dirty="0"/>
          </a:p>
        </p:txBody>
      </p:sp>
      <p:sp>
        <p:nvSpPr>
          <p:cNvPr id="6" name="TextBox 5"/>
          <p:cNvSpPr txBox="1"/>
          <p:nvPr/>
        </p:nvSpPr>
        <p:spPr>
          <a:xfrm>
            <a:off x="5791200" y="6019800"/>
            <a:ext cx="3124200" cy="369332"/>
          </a:xfrm>
          <a:prstGeom prst="rect">
            <a:avLst/>
          </a:prstGeom>
          <a:noFill/>
        </p:spPr>
        <p:txBody>
          <a:bodyPr wrap="square" rtlCol="0">
            <a:spAutoFit/>
          </a:bodyPr>
          <a:lstStyle/>
          <a:p>
            <a:r>
              <a:rPr lang="en-US" dirty="0" smtClean="0"/>
              <a:t>NIH Stroke Scale, 2003</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612775" y="228600"/>
            <a:ext cx="8153400" cy="990600"/>
          </a:xfrm>
        </p:spPr>
        <p:txBody>
          <a:bodyPr/>
          <a:lstStyle/>
          <a:p>
            <a:r>
              <a:rPr lang="en-US" smtClean="0"/>
              <a:t>Case Study</a:t>
            </a:r>
          </a:p>
        </p:txBody>
      </p:sp>
      <p:sp>
        <p:nvSpPr>
          <p:cNvPr id="3" name="Content Placeholder 2"/>
          <p:cNvSpPr>
            <a:spLocks noGrp="1"/>
          </p:cNvSpPr>
          <p:nvPr>
            <p:ph sz="quarter" idx="1"/>
          </p:nvPr>
        </p:nvSpPr>
        <p:spPr>
          <a:xfrm>
            <a:off x="612775" y="1600200"/>
            <a:ext cx="8153400" cy="4495800"/>
          </a:xfrm>
        </p:spPr>
        <p:txBody>
          <a:bodyPr>
            <a:normAutofit fontScale="92500" lnSpcReduction="20000"/>
          </a:bodyPr>
          <a:lstStyle/>
          <a:p>
            <a:pPr marL="320040" indent="-320040" fontAlgn="auto">
              <a:spcAft>
                <a:spcPts val="0"/>
              </a:spcAft>
              <a:buFont typeface="Wingdings"/>
              <a:buChar char=""/>
              <a:defRPr/>
            </a:pPr>
            <a:r>
              <a:rPr lang="en-US" dirty="0" smtClean="0"/>
              <a:t>Paul’s neurological assessment and NIH stroke scale are as follows:</a:t>
            </a:r>
          </a:p>
          <a:p>
            <a:pPr marL="320040" indent="-320040" fontAlgn="auto">
              <a:spcAft>
                <a:spcPts val="0"/>
              </a:spcAft>
              <a:buFont typeface="Wingdings"/>
              <a:buChar char=""/>
              <a:defRPr/>
            </a:pPr>
            <a:r>
              <a:rPr lang="en-US" b="1" dirty="0" smtClean="0"/>
              <a:t>Paul is alert and responding to your questions.</a:t>
            </a:r>
          </a:p>
          <a:p>
            <a:pPr marL="320040" indent="-320040" fontAlgn="auto">
              <a:spcAft>
                <a:spcPts val="0"/>
              </a:spcAft>
              <a:buFont typeface="Wingdings"/>
              <a:buChar char=""/>
              <a:defRPr/>
            </a:pPr>
            <a:r>
              <a:rPr lang="en-US" b="1" dirty="0" smtClean="0"/>
              <a:t>He states that he doesn’t know what month it is and reports his age as 30.</a:t>
            </a:r>
          </a:p>
          <a:p>
            <a:pPr marL="320040" indent="-320040" fontAlgn="auto">
              <a:spcAft>
                <a:spcPts val="0"/>
              </a:spcAft>
              <a:buFont typeface="Wingdings" pitchFamily="2" charset="2"/>
              <a:buChar char="q"/>
              <a:defRPr/>
            </a:pPr>
            <a:r>
              <a:rPr lang="en-US" b="1" dirty="0" smtClean="0"/>
              <a:t>He opens and closes his eyes on command, but does not grip and release his hands</a:t>
            </a:r>
            <a:r>
              <a:rPr lang="en-US" dirty="0" smtClean="0"/>
              <a:t>.</a:t>
            </a:r>
          </a:p>
          <a:p>
            <a:pPr marL="320040" indent="-320040" fontAlgn="auto">
              <a:spcAft>
                <a:spcPts val="0"/>
              </a:spcAft>
              <a:buFont typeface="Wingdings"/>
              <a:buChar char=""/>
              <a:defRPr/>
            </a:pPr>
            <a:r>
              <a:rPr lang="en-US" dirty="0" smtClean="0"/>
              <a:t>Based on the above assessment, score the first questions in the NIH scale by clicking on the correct numerical score on the following slides.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NIH Stroke Scale – Level of Consciousness</a:t>
            </a:r>
            <a:endParaRPr lang="en-US" dirty="0"/>
          </a:p>
        </p:txBody>
      </p:sp>
      <p:sp>
        <p:nvSpPr>
          <p:cNvPr id="3" name="Content Placeholder 2"/>
          <p:cNvSpPr>
            <a:spLocks noGrp="1"/>
          </p:cNvSpPr>
          <p:nvPr>
            <p:ph sz="quarter" idx="1"/>
          </p:nvPr>
        </p:nvSpPr>
        <p:spPr>
          <a:xfrm>
            <a:off x="609600" y="1524000"/>
            <a:ext cx="3886200" cy="4572000"/>
          </a:xfrm>
        </p:spPr>
        <p:txBody>
          <a:bodyPr>
            <a:normAutofit fontScale="85000" lnSpcReduction="20000"/>
          </a:bodyPr>
          <a:lstStyle/>
          <a:p>
            <a:pPr marL="320040" indent="-320040" fontAlgn="auto">
              <a:spcAft>
                <a:spcPts val="0"/>
              </a:spcAft>
              <a:buFont typeface="Wingdings"/>
              <a:buNone/>
              <a:defRPr/>
            </a:pPr>
            <a:endParaRPr lang="en-US" sz="2100" dirty="0" smtClean="0"/>
          </a:p>
          <a:p>
            <a:pPr marL="320040" indent="-320040" fontAlgn="auto">
              <a:spcAft>
                <a:spcPts val="0"/>
              </a:spcAft>
              <a:buFont typeface="Wingdings"/>
              <a:buChar char=""/>
              <a:defRPr/>
            </a:pPr>
            <a:r>
              <a:rPr lang="en-US" sz="2100" b="1" dirty="0" smtClean="0"/>
              <a:t>Level of Consciousness</a:t>
            </a:r>
            <a:r>
              <a:rPr lang="en-US" sz="2100" dirty="0" smtClean="0"/>
              <a:t>: The investigator must choose a response, even if a full evaluation is prevented by such obstacles as an endotracheal tube, language barrier, orotracheal trauma/bandages. </a:t>
            </a:r>
          </a:p>
          <a:p>
            <a:pPr marL="320040" indent="-320040" fontAlgn="auto">
              <a:spcAft>
                <a:spcPts val="0"/>
              </a:spcAft>
              <a:buFont typeface="Wingdings"/>
              <a:buChar char=""/>
              <a:defRPr/>
            </a:pPr>
            <a:r>
              <a:rPr lang="en-US" sz="2100" dirty="0" smtClean="0"/>
              <a:t>A 3 is scored only if the patient makes no movement (other than reflexive posturing) in response to noxious stimulation</a:t>
            </a:r>
            <a:r>
              <a:rPr lang="en-US" dirty="0" smtClean="0"/>
              <a:t>.</a:t>
            </a:r>
          </a:p>
          <a:p>
            <a:pPr marL="320040" indent="-320040" fontAlgn="auto">
              <a:spcAft>
                <a:spcPts val="0"/>
              </a:spcAft>
              <a:buFont typeface="Wingdings"/>
              <a:buChar char=""/>
              <a:defRPr/>
            </a:pPr>
            <a:endParaRPr lang="en-US" dirty="0"/>
          </a:p>
          <a:p>
            <a:pPr marL="320040" indent="-320040" fontAlgn="auto">
              <a:spcAft>
                <a:spcPts val="0"/>
              </a:spcAft>
              <a:buFont typeface="Wingdings"/>
              <a:buChar char=""/>
              <a:defRPr/>
            </a:pPr>
            <a:endParaRPr lang="en-US" dirty="0" smtClean="0"/>
          </a:p>
          <a:p>
            <a:pPr marL="320040" indent="-320040" fontAlgn="auto">
              <a:spcAft>
                <a:spcPts val="0"/>
              </a:spcAft>
              <a:buFont typeface="Wingdings"/>
              <a:buChar char=""/>
              <a:defRPr/>
            </a:pPr>
            <a:endParaRPr lang="en-US" dirty="0"/>
          </a:p>
          <a:p>
            <a:pPr marL="320040" indent="-320040" fontAlgn="auto">
              <a:spcAft>
                <a:spcPts val="0"/>
              </a:spcAft>
              <a:buFont typeface="Wingdings"/>
              <a:buChar char=""/>
              <a:defRPr/>
            </a:pPr>
            <a:r>
              <a:rPr lang="en-US" dirty="0" smtClean="0">
                <a:hlinkClick r:id="rId2" action="ppaction://hlinksldjump"/>
              </a:rPr>
              <a:t>Review Case Study</a:t>
            </a:r>
            <a:endParaRPr lang="en-US" dirty="0"/>
          </a:p>
        </p:txBody>
      </p:sp>
      <p:sp>
        <p:nvSpPr>
          <p:cNvPr id="4" name="Content Placeholder 3"/>
          <p:cNvSpPr>
            <a:spLocks noGrp="1"/>
          </p:cNvSpPr>
          <p:nvPr>
            <p:ph sz="quarter" idx="2"/>
          </p:nvPr>
        </p:nvSpPr>
        <p:spPr>
          <a:xfrm>
            <a:off x="4845050" y="1589088"/>
            <a:ext cx="3886200" cy="4572000"/>
          </a:xfrm>
        </p:spPr>
        <p:txBody>
          <a:bodyPr>
            <a:normAutofit fontScale="85000" lnSpcReduction="20000"/>
          </a:bodyPr>
          <a:lstStyle/>
          <a:p>
            <a:pPr marL="320040" indent="-320040" fontAlgn="auto">
              <a:spcAft>
                <a:spcPts val="0"/>
              </a:spcAft>
              <a:buFont typeface="Wingdings"/>
              <a:buNone/>
              <a:defRPr/>
            </a:pPr>
            <a:endParaRPr lang="en-US" dirty="0" smtClean="0"/>
          </a:p>
          <a:p>
            <a:pPr marL="320040" indent="-320040" fontAlgn="auto">
              <a:spcAft>
                <a:spcPts val="0"/>
              </a:spcAft>
              <a:buFont typeface="Wingdings"/>
              <a:buChar char=""/>
              <a:defRPr/>
            </a:pPr>
            <a:r>
              <a:rPr lang="en-US" sz="2400" dirty="0" smtClean="0">
                <a:hlinkClick r:id="" action="ppaction://hlinkshowjump?jump=nextslide"/>
              </a:rPr>
              <a:t>0 = Alert; keenly responsive.</a:t>
            </a:r>
            <a:endParaRPr lang="en-US" sz="2400" dirty="0" smtClean="0"/>
          </a:p>
          <a:p>
            <a:pPr marL="320040" indent="-320040" fontAlgn="auto">
              <a:spcAft>
                <a:spcPts val="0"/>
              </a:spcAft>
              <a:buFont typeface="Wingdings"/>
              <a:buChar char=""/>
              <a:defRPr/>
            </a:pPr>
            <a:r>
              <a:rPr lang="en-US" sz="2400" dirty="0" smtClean="0">
                <a:hlinkClick r:id="rId3" action="ppaction://hlinksldjump"/>
              </a:rPr>
              <a:t>1 = Not alert, but arousable by minor stimulation to obey, answer, or respond.</a:t>
            </a:r>
            <a:endParaRPr lang="en-US" sz="2400" dirty="0" smtClean="0"/>
          </a:p>
          <a:p>
            <a:pPr marL="320040" indent="-320040" fontAlgn="auto">
              <a:spcAft>
                <a:spcPts val="0"/>
              </a:spcAft>
              <a:buFont typeface="Wingdings"/>
              <a:buChar char=""/>
              <a:defRPr/>
            </a:pPr>
            <a:r>
              <a:rPr lang="en-US" sz="2400" dirty="0" smtClean="0">
                <a:hlinkClick r:id="rId3" action="ppaction://hlinksldjump"/>
              </a:rPr>
              <a:t>2 = Not alert, requires repeated stimulation to attend, or is obtunded and requires strong or painful stimulation to make movements (not stereotyped).</a:t>
            </a:r>
            <a:endParaRPr lang="en-US" sz="2400" dirty="0" smtClean="0"/>
          </a:p>
          <a:p>
            <a:pPr marL="320040" indent="-320040" fontAlgn="auto">
              <a:spcAft>
                <a:spcPts val="0"/>
              </a:spcAft>
              <a:buFont typeface="Wingdings"/>
              <a:buChar char=""/>
              <a:defRPr/>
            </a:pPr>
            <a:r>
              <a:rPr lang="en-US" sz="2400" dirty="0" smtClean="0">
                <a:hlinkClick r:id="rId3" action="ppaction://hlinksldjump"/>
              </a:rPr>
              <a:t>3 = Responds only with reflex motor or autonomic effects or totally unresponsive, flaccid, are flexic.</a:t>
            </a:r>
            <a:endParaRPr lang="en-US" sz="2400" dirty="0" smtClean="0"/>
          </a:p>
          <a:p>
            <a:pPr marL="320040" indent="-320040" fontAlgn="auto">
              <a:spcAft>
                <a:spcPts val="0"/>
              </a:spcAft>
              <a:buFont typeface="Wingdings"/>
              <a:buChar char=""/>
              <a:defRPr/>
            </a:pPr>
            <a:endParaRPr lang="en-US" dirty="0"/>
          </a:p>
        </p:txBody>
      </p:sp>
      <p:sp>
        <p:nvSpPr>
          <p:cNvPr id="47108" name="TextBox 5"/>
          <p:cNvSpPr txBox="1">
            <a:spLocks noChangeArrowheads="1"/>
          </p:cNvSpPr>
          <p:nvPr/>
        </p:nvSpPr>
        <p:spPr bwMode="auto">
          <a:xfrm>
            <a:off x="5943600" y="6172200"/>
            <a:ext cx="2743200" cy="369888"/>
          </a:xfrm>
          <a:prstGeom prst="rect">
            <a:avLst/>
          </a:prstGeom>
          <a:noFill/>
          <a:ln w="9525">
            <a:noFill/>
            <a:miter lim="800000"/>
            <a:headEnd/>
            <a:tailEnd/>
          </a:ln>
        </p:spPr>
        <p:txBody>
          <a:bodyPr>
            <a:spAutoFit/>
          </a:bodyPr>
          <a:lstStyle/>
          <a:p>
            <a:r>
              <a:rPr lang="en-US">
                <a:latin typeface="Tw Cen MT" pitchFamily="34" charset="0"/>
              </a:rPr>
              <a:t>NIH Stroke Scale, 2003</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4"/>
          <p:cNvSpPr>
            <a:spLocks noGrp="1"/>
          </p:cNvSpPr>
          <p:nvPr>
            <p:ph type="title"/>
          </p:nvPr>
        </p:nvSpPr>
        <p:spPr>
          <a:xfrm>
            <a:off x="612775" y="228600"/>
            <a:ext cx="8153400" cy="990600"/>
          </a:xfrm>
        </p:spPr>
        <p:txBody>
          <a:bodyPr/>
          <a:lstStyle/>
          <a:p>
            <a:endParaRPr lang="en-US" smtClean="0"/>
          </a:p>
        </p:txBody>
      </p:sp>
      <p:sp>
        <p:nvSpPr>
          <p:cNvPr id="48130" name="Content Placeholder 5"/>
          <p:cNvSpPr>
            <a:spLocks noGrp="1"/>
          </p:cNvSpPr>
          <p:nvPr>
            <p:ph sz="quarter" idx="1"/>
          </p:nvPr>
        </p:nvSpPr>
        <p:spPr>
          <a:xfrm>
            <a:off x="612775" y="1600200"/>
            <a:ext cx="8153400" cy="4495800"/>
          </a:xfrm>
        </p:spPr>
        <p:txBody>
          <a:bodyPr/>
          <a:lstStyle/>
          <a:p>
            <a:r>
              <a:rPr lang="en-US" dirty="0" smtClean="0">
                <a:hlinkClick r:id="rId3" action="ppaction://hlinksldjump"/>
              </a:rPr>
              <a:t>That’s right.  His score is 0, he is alert and responding. </a:t>
            </a:r>
          </a:p>
          <a:p>
            <a:r>
              <a:rPr lang="en-US" dirty="0" smtClean="0">
                <a:hlinkClick r:id="rId3" action="ppaction://hlinksldjump"/>
              </a:rPr>
              <a:t> </a:t>
            </a:r>
            <a:r>
              <a:rPr lang="en-US" sz="5400" dirty="0" smtClean="0">
                <a:hlinkClick r:id="rId3" action="ppaction://hlinksldjump"/>
              </a:rPr>
              <a:t>Click here to continue</a:t>
            </a:r>
            <a:r>
              <a:rPr lang="en-US" dirty="0" smtClean="0">
                <a:hlinkClick r:id="rId3" action="ppaction://hlinksldjump"/>
              </a:rPr>
              <a:t>.</a:t>
            </a:r>
            <a:r>
              <a:rPr lang="en-US" dirty="0" smtClean="0"/>
              <a:t> </a:t>
            </a:r>
          </a:p>
        </p:txBody>
      </p:sp>
      <p:pic>
        <p:nvPicPr>
          <p:cNvPr id="48132" name="Picture 4">
            <a:hlinkClick r:id="" action="ppaction://media"/>
          </p:cNvPr>
          <p:cNvPicPr>
            <a:picLocks noRot="1" noChangeAspect="1" noChangeArrowheads="1"/>
          </p:cNvPicPr>
          <p:nvPr>
            <a:wavAudioFile r:embed="rId1" name="j0214098.wav"/>
          </p:nvPr>
        </p:nvPicPr>
        <p:blipFill>
          <a:blip r:embed="rId4" cstate="print"/>
          <a:srcRect/>
          <a:stretch>
            <a:fillRect/>
          </a:stretch>
        </p:blipFill>
        <p:spPr bwMode="auto">
          <a:xfrm>
            <a:off x="4419600" y="3276600"/>
            <a:ext cx="304800" cy="304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45" fill="hold"/>
                                        <p:tgtEl>
                                          <p:spTgt spid="4813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813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Logistics of the Tutorial</a:t>
            </a:r>
            <a:endParaRPr lang="en-US" dirty="0"/>
          </a:p>
        </p:txBody>
      </p:sp>
      <p:sp>
        <p:nvSpPr>
          <p:cNvPr id="3" name="Content Placeholder 2"/>
          <p:cNvSpPr>
            <a:spLocks noGrp="1"/>
          </p:cNvSpPr>
          <p:nvPr>
            <p:ph sz="quarter" idx="1"/>
          </p:nvPr>
        </p:nvSpPr>
        <p:spPr/>
        <p:txBody>
          <a:bodyPr/>
          <a:lstStyle/>
          <a:p>
            <a:r>
              <a:rPr lang="en-US" dirty="0" smtClean="0"/>
              <a:t>Underlined, colored words indicate that the definition is available.  To view these definitions in context, hover over the link.</a:t>
            </a:r>
          </a:p>
          <a:p>
            <a:r>
              <a:rPr lang="en-US" dirty="0" smtClean="0"/>
              <a:t>Portions of the tutorial are interactive and will require the learner to click on the appropriate response which are colored choices located on the right side of the screen.  Pay attention to the bolded information throughout the case study to help direct the correct response to these interactive sections. </a:t>
            </a:r>
          </a:p>
          <a:p>
            <a:r>
              <a:rPr lang="en-US" dirty="0" smtClean="0"/>
              <a:t>Links are available to review the case study.</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4"/>
          <p:cNvSpPr>
            <a:spLocks noGrp="1"/>
          </p:cNvSpPr>
          <p:nvPr>
            <p:ph type="title"/>
          </p:nvPr>
        </p:nvSpPr>
        <p:spPr>
          <a:xfrm>
            <a:off x="612775" y="228600"/>
            <a:ext cx="8153400" cy="990600"/>
          </a:xfrm>
        </p:spPr>
        <p:txBody>
          <a:bodyPr/>
          <a:lstStyle/>
          <a:p>
            <a:endParaRPr lang="en-US" smtClean="0"/>
          </a:p>
        </p:txBody>
      </p:sp>
      <p:sp>
        <p:nvSpPr>
          <p:cNvPr id="49154" name="Content Placeholder 5"/>
          <p:cNvSpPr>
            <a:spLocks noGrp="1"/>
          </p:cNvSpPr>
          <p:nvPr>
            <p:ph sz="quarter" idx="1"/>
          </p:nvPr>
        </p:nvSpPr>
        <p:spPr>
          <a:xfrm>
            <a:off x="612775" y="1600200"/>
            <a:ext cx="8153400" cy="4495800"/>
          </a:xfrm>
        </p:spPr>
        <p:txBody>
          <a:bodyPr/>
          <a:lstStyle/>
          <a:p>
            <a:r>
              <a:rPr lang="en-US" dirty="0" smtClean="0">
                <a:hlinkClick r:id="rId2" action="ppaction://hlinksldjump"/>
              </a:rPr>
              <a:t>Try again, Paul is alert and responding. </a:t>
            </a:r>
          </a:p>
          <a:p>
            <a:r>
              <a:rPr lang="en-US" dirty="0" smtClean="0">
                <a:hlinkClick r:id="rId2" action="ppaction://hlinksldjump"/>
              </a:rPr>
              <a:t> </a:t>
            </a:r>
            <a:r>
              <a:rPr lang="en-US" sz="5400" dirty="0" smtClean="0">
                <a:hlinkClick r:id="rId2" action="ppaction://hlinksldjump"/>
              </a:rPr>
              <a:t>Click here to try again.</a:t>
            </a:r>
            <a:endParaRPr lang="en-US" sz="540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NIH Stroke Scale – Level of Consciousness - Questions</a:t>
            </a:r>
            <a:endParaRPr lang="en-US" dirty="0"/>
          </a:p>
        </p:txBody>
      </p:sp>
      <p:sp>
        <p:nvSpPr>
          <p:cNvPr id="3" name="Content Placeholder 2"/>
          <p:cNvSpPr>
            <a:spLocks noGrp="1"/>
          </p:cNvSpPr>
          <p:nvPr>
            <p:ph sz="quarter" idx="1"/>
          </p:nvPr>
        </p:nvSpPr>
        <p:spPr>
          <a:xfrm>
            <a:off x="609600" y="1589088"/>
            <a:ext cx="3886200" cy="4572000"/>
          </a:xfrm>
        </p:spPr>
        <p:txBody>
          <a:bodyPr>
            <a:normAutofit fontScale="70000" lnSpcReduction="20000"/>
          </a:bodyPr>
          <a:lstStyle/>
          <a:p>
            <a:pPr marL="320040" indent="-320040" fontAlgn="auto">
              <a:spcAft>
                <a:spcPts val="0"/>
              </a:spcAft>
              <a:buFont typeface="Wingdings"/>
              <a:buChar char=""/>
              <a:defRPr/>
            </a:pPr>
            <a:r>
              <a:rPr lang="en-US" sz="2600" b="1" dirty="0" smtClean="0"/>
              <a:t>LOC </a:t>
            </a:r>
            <a:r>
              <a:rPr lang="en-US" sz="2600" b="1" dirty="0"/>
              <a:t>Questions</a:t>
            </a:r>
            <a:r>
              <a:rPr lang="en-US" sz="2600" dirty="0"/>
              <a:t>: The patient is asked the </a:t>
            </a:r>
            <a:r>
              <a:rPr lang="en-US" sz="2600" dirty="0" smtClean="0"/>
              <a:t>month and </a:t>
            </a:r>
            <a:r>
              <a:rPr lang="en-US" sz="2600" dirty="0"/>
              <a:t>his/her age. The answer must be correct — </a:t>
            </a:r>
            <a:r>
              <a:rPr lang="en-US" sz="2600" dirty="0" smtClean="0"/>
              <a:t>there is </a:t>
            </a:r>
            <a:r>
              <a:rPr lang="en-US" sz="2600" dirty="0"/>
              <a:t>no partial credit for being close. Aphasic </a:t>
            </a:r>
            <a:r>
              <a:rPr lang="en-US" sz="2600" dirty="0" smtClean="0"/>
              <a:t>and stuporous </a:t>
            </a:r>
            <a:r>
              <a:rPr lang="en-US" sz="2600" dirty="0"/>
              <a:t>patients who do not comprehend the </a:t>
            </a:r>
            <a:r>
              <a:rPr lang="en-US" sz="2600" dirty="0" smtClean="0"/>
              <a:t>questions will </a:t>
            </a:r>
            <a:r>
              <a:rPr lang="en-US" sz="2600" dirty="0"/>
              <a:t>score </a:t>
            </a:r>
            <a:r>
              <a:rPr lang="en-US" sz="2600" dirty="0" smtClean="0"/>
              <a:t>a 2.</a:t>
            </a:r>
          </a:p>
          <a:p>
            <a:pPr marL="320040" indent="-320040" fontAlgn="auto">
              <a:spcAft>
                <a:spcPts val="0"/>
              </a:spcAft>
              <a:buFont typeface="Wingdings"/>
              <a:buChar char=""/>
              <a:defRPr/>
            </a:pPr>
            <a:r>
              <a:rPr lang="en-US" sz="2600" dirty="0" smtClean="0"/>
              <a:t>Patients </a:t>
            </a:r>
            <a:r>
              <a:rPr lang="en-US" sz="2600" dirty="0"/>
              <a:t>unable to speak </a:t>
            </a:r>
            <a:r>
              <a:rPr lang="en-US" sz="2600" dirty="0" smtClean="0"/>
              <a:t>because of </a:t>
            </a:r>
            <a:r>
              <a:rPr lang="en-US" sz="2600" dirty="0"/>
              <a:t>endotracheal intubation, orotracheal </a:t>
            </a:r>
            <a:r>
              <a:rPr lang="en-US" sz="2600" dirty="0" smtClean="0"/>
              <a:t>trauma, severe </a:t>
            </a:r>
            <a:r>
              <a:rPr lang="en-US" sz="2600" dirty="0" err="1"/>
              <a:t>dysarthria</a:t>
            </a:r>
            <a:r>
              <a:rPr lang="en-US" sz="2600" dirty="0"/>
              <a:t> from any cause, language barrier </a:t>
            </a:r>
            <a:r>
              <a:rPr lang="en-US" sz="2600" dirty="0" smtClean="0"/>
              <a:t>or any </a:t>
            </a:r>
            <a:r>
              <a:rPr lang="en-US" sz="2600" dirty="0"/>
              <a:t>other problem not secondary to aphasia are </a:t>
            </a:r>
            <a:r>
              <a:rPr lang="en-US" sz="2600" dirty="0" smtClean="0"/>
              <a:t>given a </a:t>
            </a:r>
            <a:r>
              <a:rPr lang="en-US" sz="2600" dirty="0"/>
              <a:t>1. </a:t>
            </a:r>
            <a:endParaRPr lang="en-US" sz="2600" dirty="0" smtClean="0"/>
          </a:p>
          <a:p>
            <a:pPr marL="320040" indent="-320040" fontAlgn="auto">
              <a:spcAft>
                <a:spcPts val="0"/>
              </a:spcAft>
              <a:buFont typeface="Wingdings"/>
              <a:buChar char=""/>
              <a:defRPr/>
            </a:pPr>
            <a:r>
              <a:rPr lang="en-US" sz="2600" dirty="0" smtClean="0"/>
              <a:t>It </a:t>
            </a:r>
            <a:r>
              <a:rPr lang="en-US" sz="2600" dirty="0"/>
              <a:t>is important that only the initial answer </a:t>
            </a:r>
            <a:r>
              <a:rPr lang="en-US" sz="2600" dirty="0" smtClean="0"/>
              <a:t>be graded </a:t>
            </a:r>
            <a:r>
              <a:rPr lang="en-US" sz="2600" dirty="0"/>
              <a:t>and that the examiner not “help” the </a:t>
            </a:r>
            <a:r>
              <a:rPr lang="en-US" sz="2600" dirty="0" smtClean="0"/>
              <a:t>patient with </a:t>
            </a:r>
            <a:r>
              <a:rPr lang="en-US" sz="2600" dirty="0"/>
              <a:t>verbal or non-verbal cues</a:t>
            </a:r>
            <a:r>
              <a:rPr lang="en-US" dirty="0"/>
              <a:t>.</a:t>
            </a:r>
          </a:p>
          <a:p>
            <a:pPr marL="0" indent="0" fontAlgn="auto">
              <a:spcAft>
                <a:spcPts val="0"/>
              </a:spcAft>
              <a:buFont typeface="Wingdings"/>
              <a:buNone/>
              <a:defRPr/>
            </a:pPr>
            <a:endParaRPr lang="en-US" dirty="0"/>
          </a:p>
        </p:txBody>
      </p:sp>
      <p:sp>
        <p:nvSpPr>
          <p:cNvPr id="4" name="Content Placeholder 3"/>
          <p:cNvSpPr>
            <a:spLocks noGrp="1"/>
          </p:cNvSpPr>
          <p:nvPr>
            <p:ph sz="quarter" idx="2"/>
          </p:nvPr>
        </p:nvSpPr>
        <p:spPr>
          <a:xfrm>
            <a:off x="4845050" y="1589088"/>
            <a:ext cx="3886200" cy="4572000"/>
          </a:xfrm>
        </p:spPr>
        <p:txBody>
          <a:bodyPr>
            <a:normAutofit fontScale="70000" lnSpcReduction="20000"/>
          </a:bodyPr>
          <a:lstStyle/>
          <a:p>
            <a:pPr marL="320040" indent="-320040" fontAlgn="auto">
              <a:spcAft>
                <a:spcPts val="0"/>
              </a:spcAft>
              <a:buFont typeface="Wingdings"/>
              <a:buChar char=""/>
              <a:defRPr/>
            </a:pPr>
            <a:r>
              <a:rPr lang="en-US" dirty="0">
                <a:hlinkClick r:id="rId2" action="ppaction://hlinksldjump"/>
              </a:rPr>
              <a:t>0 = Answers both questions correctly.</a:t>
            </a:r>
            <a:endParaRPr lang="en-US" dirty="0"/>
          </a:p>
          <a:p>
            <a:pPr marL="320040" indent="-320040" fontAlgn="auto">
              <a:spcAft>
                <a:spcPts val="0"/>
              </a:spcAft>
              <a:buFont typeface="Wingdings"/>
              <a:buChar char=""/>
              <a:defRPr/>
            </a:pPr>
            <a:r>
              <a:rPr lang="en-US" dirty="0">
                <a:hlinkClick r:id="rId2" action="ppaction://hlinksldjump"/>
              </a:rPr>
              <a:t>1 = Answers one question correctly.</a:t>
            </a:r>
            <a:endParaRPr lang="en-US" dirty="0"/>
          </a:p>
          <a:p>
            <a:pPr marL="320040" indent="-320040" fontAlgn="auto">
              <a:spcAft>
                <a:spcPts val="0"/>
              </a:spcAft>
              <a:buFont typeface="Wingdings"/>
              <a:buChar char=""/>
              <a:defRPr/>
            </a:pPr>
            <a:r>
              <a:rPr lang="en-US" dirty="0">
                <a:hlinkClick r:id="rId3" action="ppaction://hlinksldjump"/>
              </a:rPr>
              <a:t>2 = Answers neither question </a:t>
            </a:r>
            <a:r>
              <a:rPr lang="en-US" dirty="0" smtClean="0">
                <a:hlinkClick r:id="rId3" action="ppaction://hlinksldjump"/>
              </a:rPr>
              <a:t>correctly</a:t>
            </a:r>
            <a:endParaRPr lang="en-US" dirty="0" smtClean="0"/>
          </a:p>
          <a:p>
            <a:pPr marL="320040" indent="-320040" fontAlgn="auto">
              <a:spcAft>
                <a:spcPts val="0"/>
              </a:spcAft>
              <a:buFont typeface="Wingdings"/>
              <a:buChar char=""/>
              <a:defRPr/>
            </a:pPr>
            <a:endParaRPr lang="en-US" dirty="0"/>
          </a:p>
          <a:p>
            <a:pPr marL="320040" indent="-320040" fontAlgn="auto">
              <a:spcAft>
                <a:spcPts val="0"/>
              </a:spcAft>
              <a:buFont typeface="Wingdings"/>
              <a:buChar char=""/>
              <a:defRPr/>
            </a:pPr>
            <a:endParaRPr lang="en-US" dirty="0" smtClean="0"/>
          </a:p>
          <a:p>
            <a:pPr marL="320040" indent="-320040" fontAlgn="auto">
              <a:spcAft>
                <a:spcPts val="0"/>
              </a:spcAft>
              <a:buFont typeface="Wingdings"/>
              <a:buChar char=""/>
              <a:defRPr/>
            </a:pPr>
            <a:endParaRPr lang="en-US" dirty="0"/>
          </a:p>
          <a:p>
            <a:pPr marL="320040" indent="-320040" fontAlgn="auto">
              <a:spcAft>
                <a:spcPts val="0"/>
              </a:spcAft>
              <a:buFont typeface="Wingdings"/>
              <a:buChar char=""/>
              <a:defRPr/>
            </a:pPr>
            <a:endParaRPr lang="en-US" dirty="0" smtClean="0"/>
          </a:p>
          <a:p>
            <a:pPr marL="320040" indent="-320040" fontAlgn="auto">
              <a:spcAft>
                <a:spcPts val="0"/>
              </a:spcAft>
              <a:buFont typeface="Wingdings"/>
              <a:buChar char=""/>
              <a:defRPr/>
            </a:pPr>
            <a:endParaRPr lang="en-US" dirty="0"/>
          </a:p>
          <a:p>
            <a:pPr marL="320040" indent="-320040" fontAlgn="auto">
              <a:spcAft>
                <a:spcPts val="0"/>
              </a:spcAft>
              <a:buFont typeface="Wingdings"/>
              <a:buChar char=""/>
              <a:defRPr/>
            </a:pPr>
            <a:endParaRPr lang="en-US" dirty="0" smtClean="0"/>
          </a:p>
          <a:p>
            <a:pPr marL="320040" indent="-320040" fontAlgn="auto">
              <a:spcAft>
                <a:spcPts val="0"/>
              </a:spcAft>
              <a:buFont typeface="Wingdings"/>
              <a:buChar char=""/>
              <a:defRPr/>
            </a:pPr>
            <a:endParaRPr lang="en-US" dirty="0"/>
          </a:p>
          <a:p>
            <a:pPr marL="320040" indent="-320040" fontAlgn="auto">
              <a:spcAft>
                <a:spcPts val="0"/>
              </a:spcAft>
              <a:buFont typeface="Wingdings"/>
              <a:buChar char=""/>
              <a:defRPr/>
            </a:pPr>
            <a:r>
              <a:rPr lang="en-US" sz="3600" dirty="0" smtClean="0">
                <a:hlinkClick r:id="rId4" action="ppaction://hlinksldjump"/>
              </a:rPr>
              <a:t>Review Case Study</a:t>
            </a:r>
            <a:endParaRPr lang="en-US" sz="3600" dirty="0"/>
          </a:p>
        </p:txBody>
      </p:sp>
      <p:sp>
        <p:nvSpPr>
          <p:cNvPr id="50180" name="TextBox 4"/>
          <p:cNvSpPr txBox="1">
            <a:spLocks noChangeArrowheads="1"/>
          </p:cNvSpPr>
          <p:nvPr/>
        </p:nvSpPr>
        <p:spPr bwMode="auto">
          <a:xfrm>
            <a:off x="6019800" y="6096000"/>
            <a:ext cx="2743200" cy="381000"/>
          </a:xfrm>
          <a:prstGeom prst="rect">
            <a:avLst/>
          </a:prstGeom>
          <a:noFill/>
          <a:ln w="9525">
            <a:noFill/>
            <a:miter lim="800000"/>
            <a:headEnd/>
            <a:tailEnd/>
          </a:ln>
        </p:spPr>
        <p:txBody>
          <a:bodyPr>
            <a:spAutoFit/>
          </a:bodyPr>
          <a:lstStyle/>
          <a:p>
            <a:r>
              <a:rPr lang="en-US">
                <a:latin typeface="Tw Cen MT" pitchFamily="34" charset="0"/>
              </a:rPr>
              <a:t>NIH Stroke Scale, 2003</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4"/>
          <p:cNvSpPr>
            <a:spLocks noGrp="1"/>
          </p:cNvSpPr>
          <p:nvPr>
            <p:ph type="title"/>
          </p:nvPr>
        </p:nvSpPr>
        <p:spPr>
          <a:xfrm>
            <a:off x="612775" y="228600"/>
            <a:ext cx="8153400" cy="990600"/>
          </a:xfrm>
        </p:spPr>
        <p:txBody>
          <a:bodyPr/>
          <a:lstStyle/>
          <a:p>
            <a:endParaRPr lang="en-US" smtClean="0"/>
          </a:p>
        </p:txBody>
      </p:sp>
      <p:sp>
        <p:nvSpPr>
          <p:cNvPr id="51202" name="Content Placeholder 2"/>
          <p:cNvSpPr>
            <a:spLocks noGrp="1"/>
          </p:cNvSpPr>
          <p:nvPr>
            <p:ph sz="quarter" idx="1"/>
          </p:nvPr>
        </p:nvSpPr>
        <p:spPr>
          <a:xfrm>
            <a:off x="612775" y="1600200"/>
            <a:ext cx="8153400" cy="4495800"/>
          </a:xfrm>
        </p:spPr>
        <p:txBody>
          <a:bodyPr/>
          <a:lstStyle/>
          <a:p>
            <a:r>
              <a:rPr lang="en-US" smtClean="0">
                <a:hlinkClick r:id="rId3" action="ppaction://hlinksldjump"/>
              </a:rPr>
              <a:t>Great Job, the answer is 2 because Paul couldn’t state his correct age or the month.</a:t>
            </a:r>
          </a:p>
          <a:p>
            <a:r>
              <a:rPr lang="en-US" sz="5400" smtClean="0">
                <a:hlinkClick r:id="rId3" action="ppaction://hlinksldjump"/>
              </a:rPr>
              <a:t>  Click here to continue</a:t>
            </a:r>
            <a:r>
              <a:rPr lang="en-US" smtClean="0">
                <a:hlinkClick r:id="rId3" action="ppaction://hlinksldjump"/>
              </a:rPr>
              <a:t>.</a:t>
            </a:r>
            <a:endParaRPr lang="en-US" smtClean="0"/>
          </a:p>
        </p:txBody>
      </p:sp>
      <p:pic>
        <p:nvPicPr>
          <p:cNvPr id="51204" name="Picture 4">
            <a:hlinkClick r:id="" action="ppaction://media"/>
          </p:cNvPr>
          <p:cNvPicPr>
            <a:picLocks noRot="1" noChangeAspect="1" noChangeArrowheads="1"/>
          </p:cNvPicPr>
          <p:nvPr>
            <a:wavAudioFile r:embed="rId1" name="j0214098.wav"/>
          </p:nvPr>
        </p:nvPicPr>
        <p:blipFill>
          <a:blip r:embed="rId4" cstate="print"/>
          <a:srcRect/>
          <a:stretch>
            <a:fillRect/>
          </a:stretch>
        </p:blipFill>
        <p:spPr bwMode="auto">
          <a:xfrm>
            <a:off x="4419600" y="3276600"/>
            <a:ext cx="304800" cy="304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45" fill="hold"/>
                                        <p:tgtEl>
                                          <p:spTgt spid="5120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1204"/>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612775" y="228600"/>
            <a:ext cx="8153400" cy="990600"/>
          </a:xfrm>
        </p:spPr>
        <p:txBody>
          <a:bodyPr/>
          <a:lstStyle/>
          <a:p>
            <a:endParaRPr lang="en-US" smtClean="0"/>
          </a:p>
        </p:txBody>
      </p:sp>
      <p:sp>
        <p:nvSpPr>
          <p:cNvPr id="52226" name="Content Placeholder 2"/>
          <p:cNvSpPr>
            <a:spLocks noGrp="1"/>
          </p:cNvSpPr>
          <p:nvPr>
            <p:ph sz="quarter" idx="1"/>
          </p:nvPr>
        </p:nvSpPr>
        <p:spPr>
          <a:xfrm>
            <a:off x="612775" y="1600200"/>
            <a:ext cx="8153400" cy="4495800"/>
          </a:xfrm>
        </p:spPr>
        <p:txBody>
          <a:bodyPr/>
          <a:lstStyle/>
          <a:p>
            <a:r>
              <a:rPr lang="en-US" smtClean="0">
                <a:hlinkClick r:id="rId2" action="ppaction://hlinksldjump"/>
              </a:rPr>
              <a:t>Please try again, he was incorrect with his age and the month.  </a:t>
            </a:r>
          </a:p>
          <a:p>
            <a:r>
              <a:rPr lang="en-US" sz="5400" smtClean="0">
                <a:hlinkClick r:id="rId2" action="ppaction://hlinksldjump"/>
              </a:rPr>
              <a:t>Click here to try again.</a:t>
            </a:r>
            <a:endParaRPr lang="en-US" sz="540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NIH Stroke Scale – Level of Consciousness - Commands</a:t>
            </a:r>
            <a:endParaRPr lang="en-US" dirty="0"/>
          </a:p>
        </p:txBody>
      </p:sp>
      <p:sp>
        <p:nvSpPr>
          <p:cNvPr id="3" name="Content Placeholder 2"/>
          <p:cNvSpPr>
            <a:spLocks noGrp="1"/>
          </p:cNvSpPr>
          <p:nvPr>
            <p:ph sz="quarter" idx="1"/>
          </p:nvPr>
        </p:nvSpPr>
        <p:spPr>
          <a:xfrm>
            <a:off x="609600" y="1589088"/>
            <a:ext cx="3886200" cy="4572000"/>
          </a:xfrm>
        </p:spPr>
        <p:txBody>
          <a:bodyPr>
            <a:noAutofit/>
          </a:bodyPr>
          <a:lstStyle/>
          <a:p>
            <a:pPr marL="320040" indent="-320040" fontAlgn="auto">
              <a:spcAft>
                <a:spcPts val="0"/>
              </a:spcAft>
              <a:buFont typeface="Wingdings"/>
              <a:buChar char=""/>
              <a:defRPr/>
            </a:pPr>
            <a:r>
              <a:rPr lang="en-US" sz="1600" b="1" dirty="0" smtClean="0"/>
              <a:t>LOC Commands: </a:t>
            </a:r>
            <a:r>
              <a:rPr lang="en-US" sz="1600" dirty="0" smtClean="0"/>
              <a:t>The </a:t>
            </a:r>
            <a:r>
              <a:rPr lang="en-US" sz="1600" dirty="0"/>
              <a:t>patient is asked to </a:t>
            </a:r>
            <a:r>
              <a:rPr lang="en-US" sz="1600" dirty="0" smtClean="0"/>
              <a:t>open and </a:t>
            </a:r>
            <a:r>
              <a:rPr lang="en-US" sz="1600" dirty="0"/>
              <a:t>close the eyes and then to grip and release </a:t>
            </a:r>
            <a:r>
              <a:rPr lang="en-US" sz="1600" dirty="0" smtClean="0"/>
              <a:t>the non-paretic </a:t>
            </a:r>
            <a:r>
              <a:rPr lang="en-US" sz="1600" dirty="0"/>
              <a:t>hand. Substitute another one-step </a:t>
            </a:r>
            <a:r>
              <a:rPr lang="en-US" sz="1600" dirty="0" smtClean="0"/>
              <a:t>command if </a:t>
            </a:r>
            <a:r>
              <a:rPr lang="en-US" sz="1600" dirty="0"/>
              <a:t>the hands cannot be used</a:t>
            </a:r>
            <a:r>
              <a:rPr lang="en-US" sz="1600" dirty="0" smtClean="0"/>
              <a:t>.</a:t>
            </a:r>
          </a:p>
          <a:p>
            <a:pPr marL="320040" indent="-320040" fontAlgn="auto">
              <a:spcAft>
                <a:spcPts val="0"/>
              </a:spcAft>
              <a:buFont typeface="Wingdings"/>
              <a:buChar char=""/>
              <a:defRPr/>
            </a:pPr>
            <a:r>
              <a:rPr lang="en-US" sz="1600" dirty="0" smtClean="0"/>
              <a:t>Credit </a:t>
            </a:r>
            <a:r>
              <a:rPr lang="en-US" sz="1600" dirty="0"/>
              <a:t>is given </a:t>
            </a:r>
            <a:r>
              <a:rPr lang="en-US" sz="1600" dirty="0" smtClean="0"/>
              <a:t>if an </a:t>
            </a:r>
            <a:r>
              <a:rPr lang="en-US" sz="1600" dirty="0"/>
              <a:t>unequivocal attempt is made but not </a:t>
            </a:r>
            <a:r>
              <a:rPr lang="en-US" sz="1600" dirty="0" smtClean="0"/>
              <a:t>completed due </a:t>
            </a:r>
            <a:r>
              <a:rPr lang="en-US" sz="1600" dirty="0"/>
              <a:t>to weakness. </a:t>
            </a:r>
            <a:endParaRPr lang="en-US" sz="1600" dirty="0" smtClean="0"/>
          </a:p>
          <a:p>
            <a:pPr marL="320040" indent="-320040" fontAlgn="auto">
              <a:spcAft>
                <a:spcPts val="0"/>
              </a:spcAft>
              <a:buFont typeface="Wingdings"/>
              <a:buChar char=""/>
              <a:defRPr/>
            </a:pPr>
            <a:r>
              <a:rPr lang="en-US" sz="1600" dirty="0" smtClean="0"/>
              <a:t>If </a:t>
            </a:r>
            <a:r>
              <a:rPr lang="en-US" sz="1600" dirty="0"/>
              <a:t>the patient does not respond </a:t>
            </a:r>
            <a:r>
              <a:rPr lang="en-US" sz="1600" dirty="0" smtClean="0"/>
              <a:t>to command</a:t>
            </a:r>
            <a:r>
              <a:rPr lang="en-US" sz="1600" dirty="0"/>
              <a:t>, the task should be demonstrated to </a:t>
            </a:r>
            <a:r>
              <a:rPr lang="en-US" sz="1600" dirty="0" smtClean="0"/>
              <a:t>them (pantomime</a:t>
            </a:r>
            <a:r>
              <a:rPr lang="en-US" sz="1600" dirty="0"/>
              <a:t>) and score the result (i.e., follows </a:t>
            </a:r>
            <a:r>
              <a:rPr lang="en-US" sz="1600" dirty="0" smtClean="0"/>
              <a:t>none, one </a:t>
            </a:r>
            <a:r>
              <a:rPr lang="en-US" sz="1600" dirty="0"/>
              <a:t>or two commands). </a:t>
            </a:r>
            <a:endParaRPr lang="en-US" sz="1600" dirty="0" smtClean="0"/>
          </a:p>
          <a:p>
            <a:pPr marL="320040" indent="-320040" fontAlgn="auto">
              <a:spcAft>
                <a:spcPts val="0"/>
              </a:spcAft>
              <a:buFont typeface="Wingdings"/>
              <a:buChar char=""/>
              <a:defRPr/>
            </a:pPr>
            <a:r>
              <a:rPr lang="en-US" sz="1600" dirty="0" smtClean="0"/>
              <a:t>Patients </a:t>
            </a:r>
            <a:r>
              <a:rPr lang="en-US" sz="1600" dirty="0"/>
              <a:t>with trauma, </a:t>
            </a:r>
            <a:r>
              <a:rPr lang="en-US" sz="1600" dirty="0" smtClean="0"/>
              <a:t>amputation, or </a:t>
            </a:r>
            <a:r>
              <a:rPr lang="en-US" sz="1600" dirty="0"/>
              <a:t>other physical impediments should </a:t>
            </a:r>
            <a:r>
              <a:rPr lang="en-US" sz="1600" dirty="0" smtClean="0"/>
              <a:t>be given </a:t>
            </a:r>
            <a:r>
              <a:rPr lang="en-US" sz="1600" dirty="0"/>
              <a:t>suitable one-step commands. Only the </a:t>
            </a:r>
            <a:r>
              <a:rPr lang="en-US" sz="1600" dirty="0" smtClean="0"/>
              <a:t>first attempt </a:t>
            </a:r>
            <a:r>
              <a:rPr lang="en-US" sz="1600" dirty="0"/>
              <a:t>is scored</a:t>
            </a:r>
            <a:r>
              <a:rPr lang="en-US" sz="1800" dirty="0" smtClean="0"/>
              <a:t>.</a:t>
            </a:r>
            <a:endParaRPr lang="en-US" sz="1800" dirty="0"/>
          </a:p>
        </p:txBody>
      </p:sp>
      <p:sp>
        <p:nvSpPr>
          <p:cNvPr id="4" name="Content Placeholder 3"/>
          <p:cNvSpPr>
            <a:spLocks noGrp="1"/>
          </p:cNvSpPr>
          <p:nvPr>
            <p:ph sz="quarter" idx="2"/>
          </p:nvPr>
        </p:nvSpPr>
        <p:spPr>
          <a:xfrm>
            <a:off x="4845050" y="1589088"/>
            <a:ext cx="3886200" cy="4572000"/>
          </a:xfrm>
        </p:spPr>
        <p:txBody>
          <a:bodyPr>
            <a:normAutofit/>
          </a:bodyPr>
          <a:lstStyle/>
          <a:p>
            <a:pPr marL="320040" indent="-320040" fontAlgn="auto">
              <a:spcAft>
                <a:spcPts val="0"/>
              </a:spcAft>
              <a:buFont typeface="Wingdings"/>
              <a:buChar char=""/>
              <a:defRPr/>
            </a:pPr>
            <a:r>
              <a:rPr lang="en-US" sz="1800" dirty="0">
                <a:hlinkClick r:id="rId2" action="ppaction://hlinksldjump"/>
              </a:rPr>
              <a:t>0 = Performs both tasks correctly</a:t>
            </a:r>
            <a:endParaRPr lang="en-US" sz="1800" dirty="0"/>
          </a:p>
          <a:p>
            <a:pPr marL="320040" indent="-320040" fontAlgn="auto">
              <a:spcAft>
                <a:spcPts val="0"/>
              </a:spcAft>
              <a:buFont typeface="Wingdings"/>
              <a:buChar char=""/>
              <a:defRPr/>
            </a:pPr>
            <a:r>
              <a:rPr lang="en-US" sz="1800" dirty="0">
                <a:hlinkClick r:id="rId3" action="ppaction://hlinksldjump"/>
              </a:rPr>
              <a:t>1 = Performs one task correctly</a:t>
            </a:r>
            <a:endParaRPr lang="en-US" sz="1800" dirty="0"/>
          </a:p>
          <a:p>
            <a:pPr marL="320040" indent="-320040" fontAlgn="auto">
              <a:spcAft>
                <a:spcPts val="0"/>
              </a:spcAft>
              <a:buFont typeface="Wingdings"/>
              <a:buChar char=""/>
              <a:defRPr/>
            </a:pPr>
            <a:r>
              <a:rPr lang="en-US" sz="1800" dirty="0">
                <a:hlinkClick r:id="rId2" action="ppaction://hlinksldjump"/>
              </a:rPr>
              <a:t>2 = Performs neither task </a:t>
            </a:r>
            <a:r>
              <a:rPr lang="en-US" sz="1800" dirty="0" smtClean="0">
                <a:hlinkClick r:id="rId2" action="ppaction://hlinksldjump"/>
              </a:rPr>
              <a:t>correctly</a:t>
            </a:r>
            <a:endParaRPr lang="en-US" sz="1800" dirty="0" smtClean="0"/>
          </a:p>
          <a:p>
            <a:pPr marL="320040" indent="-320040" fontAlgn="auto">
              <a:spcAft>
                <a:spcPts val="0"/>
              </a:spcAft>
              <a:buFont typeface="Wingdings"/>
              <a:buChar char=""/>
              <a:defRPr/>
            </a:pPr>
            <a:endParaRPr lang="en-US" sz="1800" dirty="0"/>
          </a:p>
          <a:p>
            <a:pPr marL="320040" indent="-320040" fontAlgn="auto">
              <a:spcAft>
                <a:spcPts val="0"/>
              </a:spcAft>
              <a:buFont typeface="Wingdings"/>
              <a:buChar char=""/>
              <a:defRPr/>
            </a:pPr>
            <a:endParaRPr lang="en-US" sz="1800" dirty="0" smtClean="0"/>
          </a:p>
          <a:p>
            <a:pPr marL="320040" indent="-320040" fontAlgn="auto">
              <a:spcAft>
                <a:spcPts val="0"/>
              </a:spcAft>
              <a:buFont typeface="Wingdings"/>
              <a:buChar char=""/>
              <a:defRPr/>
            </a:pPr>
            <a:endParaRPr lang="en-US" sz="1800" dirty="0"/>
          </a:p>
          <a:p>
            <a:pPr marL="320040" indent="-320040" fontAlgn="auto">
              <a:spcAft>
                <a:spcPts val="0"/>
              </a:spcAft>
              <a:buFont typeface="Wingdings"/>
              <a:buChar char=""/>
              <a:defRPr/>
            </a:pPr>
            <a:endParaRPr lang="en-US" sz="1800" dirty="0" smtClean="0"/>
          </a:p>
          <a:p>
            <a:pPr marL="320040" indent="-320040" fontAlgn="auto">
              <a:spcAft>
                <a:spcPts val="0"/>
              </a:spcAft>
              <a:buFont typeface="Wingdings"/>
              <a:buChar char=""/>
              <a:defRPr/>
            </a:pPr>
            <a:endParaRPr lang="en-US" sz="1800" dirty="0"/>
          </a:p>
          <a:p>
            <a:pPr marL="320040" indent="-320040" fontAlgn="auto">
              <a:spcAft>
                <a:spcPts val="0"/>
              </a:spcAft>
              <a:buFont typeface="Wingdings"/>
              <a:buChar char=""/>
              <a:defRPr/>
            </a:pPr>
            <a:endParaRPr lang="en-US" sz="1800" dirty="0" smtClean="0"/>
          </a:p>
          <a:p>
            <a:pPr marL="320040" indent="-320040" fontAlgn="auto">
              <a:spcAft>
                <a:spcPts val="0"/>
              </a:spcAft>
              <a:buFont typeface="Wingdings"/>
              <a:buChar char=""/>
              <a:defRPr/>
            </a:pPr>
            <a:endParaRPr lang="en-US" sz="1800" dirty="0"/>
          </a:p>
          <a:p>
            <a:pPr marL="320040" indent="-320040" fontAlgn="auto">
              <a:spcAft>
                <a:spcPts val="0"/>
              </a:spcAft>
              <a:buFont typeface="Wingdings"/>
              <a:buChar char=""/>
              <a:defRPr/>
            </a:pPr>
            <a:r>
              <a:rPr lang="en-US" sz="2500" dirty="0" smtClean="0">
                <a:hlinkClick r:id="rId4" action="ppaction://hlinksldjump"/>
              </a:rPr>
              <a:t>Review Case Study</a:t>
            </a:r>
            <a:endParaRPr lang="en-US" sz="2500" dirty="0" smtClean="0"/>
          </a:p>
          <a:p>
            <a:pPr marL="320040" indent="-320040" fontAlgn="auto">
              <a:spcAft>
                <a:spcPts val="0"/>
              </a:spcAft>
              <a:buFont typeface="Wingdings"/>
              <a:buChar char=""/>
              <a:defRPr/>
            </a:pPr>
            <a:endParaRPr lang="en-US" sz="1800" dirty="0"/>
          </a:p>
          <a:p>
            <a:pPr marL="320040" indent="-320040" fontAlgn="auto">
              <a:spcAft>
                <a:spcPts val="0"/>
              </a:spcAft>
              <a:buFont typeface="Wingdings"/>
              <a:buChar char=""/>
              <a:defRPr/>
            </a:pPr>
            <a:endParaRPr lang="en-US" sz="1800" dirty="0" smtClean="0"/>
          </a:p>
          <a:p>
            <a:pPr marL="320040" indent="-320040" fontAlgn="auto">
              <a:spcAft>
                <a:spcPts val="0"/>
              </a:spcAft>
              <a:buFont typeface="Wingdings"/>
              <a:buChar char=""/>
              <a:defRPr/>
            </a:pPr>
            <a:endParaRPr lang="en-US" sz="1800" dirty="0"/>
          </a:p>
          <a:p>
            <a:pPr marL="320040" indent="-320040" fontAlgn="auto">
              <a:spcAft>
                <a:spcPts val="0"/>
              </a:spcAft>
              <a:buFont typeface="Wingdings"/>
              <a:buChar char=""/>
              <a:defRPr/>
            </a:pPr>
            <a:endParaRPr lang="en-US" sz="1800" dirty="0" smtClean="0"/>
          </a:p>
          <a:p>
            <a:pPr marL="320040" indent="-320040" fontAlgn="auto">
              <a:spcAft>
                <a:spcPts val="0"/>
              </a:spcAft>
              <a:buFont typeface="Wingdings"/>
              <a:buChar char=""/>
              <a:defRPr/>
            </a:pPr>
            <a:endParaRPr lang="en-US" sz="1800" dirty="0"/>
          </a:p>
          <a:p>
            <a:pPr marL="320040" indent="-320040" fontAlgn="auto">
              <a:spcAft>
                <a:spcPts val="0"/>
              </a:spcAft>
              <a:buFont typeface="Wingdings"/>
              <a:buChar char=""/>
              <a:defRPr/>
            </a:pPr>
            <a:endParaRPr lang="en-US" sz="1800" dirty="0" smtClean="0"/>
          </a:p>
          <a:p>
            <a:pPr marL="320040" indent="-320040" fontAlgn="auto">
              <a:spcAft>
                <a:spcPts val="0"/>
              </a:spcAft>
              <a:buFont typeface="Wingdings"/>
              <a:buChar char=""/>
              <a:defRPr/>
            </a:pPr>
            <a:endParaRPr lang="en-US" sz="1800" dirty="0"/>
          </a:p>
          <a:p>
            <a:pPr marL="320040" indent="-320040" fontAlgn="auto">
              <a:spcAft>
                <a:spcPts val="0"/>
              </a:spcAft>
              <a:buFont typeface="Wingdings"/>
              <a:buChar char=""/>
              <a:defRPr/>
            </a:pPr>
            <a:endParaRPr lang="en-US" sz="1800" dirty="0" smtClean="0"/>
          </a:p>
          <a:p>
            <a:pPr marL="320040" indent="-320040" fontAlgn="auto">
              <a:spcAft>
                <a:spcPts val="0"/>
              </a:spcAft>
              <a:buFont typeface="Wingdings"/>
              <a:buChar char=""/>
              <a:defRPr/>
            </a:pPr>
            <a:endParaRPr lang="en-US" sz="1800" dirty="0" smtClean="0"/>
          </a:p>
          <a:p>
            <a:pPr marL="320040" indent="-320040" fontAlgn="auto">
              <a:spcAft>
                <a:spcPts val="0"/>
              </a:spcAft>
              <a:buFont typeface="Wingdings"/>
              <a:buChar char=""/>
              <a:defRPr/>
            </a:pPr>
            <a:endParaRPr lang="en-US" sz="1800" dirty="0"/>
          </a:p>
          <a:p>
            <a:pPr marL="320040" indent="-320040" fontAlgn="auto">
              <a:spcAft>
                <a:spcPts val="0"/>
              </a:spcAft>
              <a:buFont typeface="Wingdings"/>
              <a:buChar char=""/>
              <a:defRPr/>
            </a:pPr>
            <a:endParaRPr lang="en-US" sz="1800" dirty="0" smtClean="0"/>
          </a:p>
          <a:p>
            <a:pPr marL="320040" indent="-320040" fontAlgn="auto">
              <a:spcAft>
                <a:spcPts val="0"/>
              </a:spcAft>
              <a:buFont typeface="Wingdings"/>
              <a:buChar char=""/>
              <a:defRPr/>
            </a:pPr>
            <a:endParaRPr lang="en-US" sz="1800" dirty="0"/>
          </a:p>
          <a:p>
            <a:pPr marL="320040" indent="-320040" fontAlgn="auto">
              <a:spcAft>
                <a:spcPts val="0"/>
              </a:spcAft>
              <a:buFont typeface="Wingdings"/>
              <a:buChar char=""/>
              <a:defRPr/>
            </a:pPr>
            <a:endParaRPr lang="en-US" sz="1800" dirty="0" smtClean="0"/>
          </a:p>
          <a:p>
            <a:pPr marL="320040" indent="-320040" fontAlgn="auto">
              <a:spcAft>
                <a:spcPts val="0"/>
              </a:spcAft>
              <a:buFont typeface="Wingdings"/>
              <a:buChar char=""/>
              <a:defRPr/>
            </a:pPr>
            <a:endParaRPr lang="en-US" sz="1800" dirty="0"/>
          </a:p>
          <a:p>
            <a:pPr marL="320040" indent="-320040" fontAlgn="auto">
              <a:spcAft>
                <a:spcPts val="0"/>
              </a:spcAft>
              <a:buFont typeface="Wingdings"/>
              <a:buChar char=""/>
              <a:defRPr/>
            </a:pPr>
            <a:endParaRPr lang="en-US" sz="1800" dirty="0" smtClean="0"/>
          </a:p>
          <a:p>
            <a:pPr marL="320040" indent="-320040" fontAlgn="auto">
              <a:spcAft>
                <a:spcPts val="0"/>
              </a:spcAft>
              <a:buFont typeface="Wingdings"/>
              <a:buChar char=""/>
              <a:defRPr/>
            </a:pPr>
            <a:endParaRPr lang="en-US" sz="1800" dirty="0"/>
          </a:p>
          <a:p>
            <a:pPr marL="0" indent="0" fontAlgn="auto">
              <a:spcAft>
                <a:spcPts val="0"/>
              </a:spcAft>
              <a:buNone/>
              <a:defRPr/>
            </a:pPr>
            <a:endParaRPr lang="en-US" sz="1800" dirty="0"/>
          </a:p>
          <a:p>
            <a:pPr marL="0" indent="0" fontAlgn="auto">
              <a:spcAft>
                <a:spcPts val="0"/>
              </a:spcAft>
              <a:buFont typeface="Wingdings"/>
              <a:buNone/>
              <a:defRPr/>
            </a:pPr>
            <a:endParaRPr lang="en-US" sz="2000" dirty="0"/>
          </a:p>
          <a:p>
            <a:pPr marL="320040" indent="-320040" fontAlgn="auto">
              <a:spcAft>
                <a:spcPts val="0"/>
              </a:spcAft>
              <a:buFont typeface="Wingdings"/>
              <a:buChar char=""/>
              <a:defRPr/>
            </a:pPr>
            <a:endParaRPr lang="en-US" dirty="0"/>
          </a:p>
        </p:txBody>
      </p:sp>
      <p:sp>
        <p:nvSpPr>
          <p:cNvPr id="53252" name="TextBox 4"/>
          <p:cNvSpPr txBox="1">
            <a:spLocks noChangeArrowheads="1"/>
          </p:cNvSpPr>
          <p:nvPr/>
        </p:nvSpPr>
        <p:spPr bwMode="auto">
          <a:xfrm>
            <a:off x="5715000" y="6096000"/>
            <a:ext cx="3124200" cy="381000"/>
          </a:xfrm>
          <a:prstGeom prst="rect">
            <a:avLst/>
          </a:prstGeom>
          <a:noFill/>
          <a:ln w="9525">
            <a:noFill/>
            <a:miter lim="800000"/>
            <a:headEnd/>
            <a:tailEnd/>
          </a:ln>
        </p:spPr>
        <p:txBody>
          <a:bodyPr>
            <a:spAutoFit/>
          </a:bodyPr>
          <a:lstStyle/>
          <a:p>
            <a:r>
              <a:rPr lang="en-US">
                <a:latin typeface="Tw Cen MT" pitchFamily="34" charset="0"/>
              </a:rPr>
              <a:t>NIH Stroke Scale, 2003</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4"/>
          <p:cNvSpPr>
            <a:spLocks noGrp="1"/>
          </p:cNvSpPr>
          <p:nvPr>
            <p:ph type="title"/>
          </p:nvPr>
        </p:nvSpPr>
        <p:spPr>
          <a:xfrm>
            <a:off x="612775" y="228600"/>
            <a:ext cx="8153400" cy="990600"/>
          </a:xfrm>
        </p:spPr>
        <p:txBody>
          <a:bodyPr/>
          <a:lstStyle/>
          <a:p>
            <a:endParaRPr lang="en-US" smtClean="0"/>
          </a:p>
        </p:txBody>
      </p:sp>
      <p:sp>
        <p:nvSpPr>
          <p:cNvPr id="54274" name="Content Placeholder 2"/>
          <p:cNvSpPr>
            <a:spLocks noGrp="1"/>
          </p:cNvSpPr>
          <p:nvPr>
            <p:ph sz="quarter" idx="1"/>
          </p:nvPr>
        </p:nvSpPr>
        <p:spPr>
          <a:xfrm>
            <a:off x="612775" y="1600200"/>
            <a:ext cx="8153400" cy="4495800"/>
          </a:xfrm>
        </p:spPr>
        <p:txBody>
          <a:bodyPr/>
          <a:lstStyle/>
          <a:p>
            <a:r>
              <a:rPr lang="en-US" smtClean="0">
                <a:hlinkClick r:id="rId3" action="ppaction://hlinksldjump"/>
              </a:rPr>
              <a:t>That’s correct.  Good work.  </a:t>
            </a:r>
          </a:p>
          <a:p>
            <a:r>
              <a:rPr lang="en-US" sz="5400" smtClean="0">
                <a:hlinkClick r:id="rId3" action="ppaction://hlinksldjump"/>
              </a:rPr>
              <a:t>Click here to continue</a:t>
            </a:r>
            <a:r>
              <a:rPr lang="en-US" smtClean="0">
                <a:hlinkClick r:id="rId3" action="ppaction://hlinksldjump"/>
              </a:rPr>
              <a:t>.</a:t>
            </a:r>
            <a:endParaRPr lang="en-US" smtClean="0"/>
          </a:p>
        </p:txBody>
      </p:sp>
      <p:pic>
        <p:nvPicPr>
          <p:cNvPr id="54276" name="Picture 4">
            <a:hlinkClick r:id="" action="ppaction://media"/>
          </p:cNvPr>
          <p:cNvPicPr>
            <a:picLocks noRot="1" noChangeAspect="1" noChangeArrowheads="1"/>
          </p:cNvPicPr>
          <p:nvPr>
            <a:wavAudioFile r:embed="rId1" name="j0214098.wav"/>
          </p:nvPr>
        </p:nvPicPr>
        <p:blipFill>
          <a:blip r:embed="rId4" cstate="print"/>
          <a:srcRect/>
          <a:stretch>
            <a:fillRect/>
          </a:stretch>
        </p:blipFill>
        <p:spPr bwMode="auto">
          <a:xfrm>
            <a:off x="4419600" y="3276600"/>
            <a:ext cx="304800" cy="304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45" fill="hold"/>
                                        <p:tgtEl>
                                          <p:spTgt spid="5427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4276"/>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4"/>
          <p:cNvSpPr>
            <a:spLocks noGrp="1"/>
          </p:cNvSpPr>
          <p:nvPr>
            <p:ph type="title"/>
          </p:nvPr>
        </p:nvSpPr>
        <p:spPr>
          <a:xfrm>
            <a:off x="612775" y="228600"/>
            <a:ext cx="8153400" cy="990600"/>
          </a:xfrm>
        </p:spPr>
        <p:txBody>
          <a:bodyPr/>
          <a:lstStyle/>
          <a:p>
            <a:endParaRPr lang="en-US" smtClean="0"/>
          </a:p>
        </p:txBody>
      </p:sp>
      <p:sp>
        <p:nvSpPr>
          <p:cNvPr id="55298" name="Content Placeholder 5"/>
          <p:cNvSpPr>
            <a:spLocks noGrp="1"/>
          </p:cNvSpPr>
          <p:nvPr>
            <p:ph sz="quarter" idx="1"/>
          </p:nvPr>
        </p:nvSpPr>
        <p:spPr>
          <a:xfrm>
            <a:off x="612775" y="1600200"/>
            <a:ext cx="8153400" cy="4495800"/>
          </a:xfrm>
        </p:spPr>
        <p:txBody>
          <a:bodyPr/>
          <a:lstStyle/>
          <a:p>
            <a:r>
              <a:rPr lang="en-US" dirty="0" smtClean="0">
                <a:hlinkClick r:id="rId2" action="ppaction://hlinksldjump"/>
              </a:rPr>
              <a:t>That’s incorrect.  Paul opened his eyes, but did complete hand grasps on command.  He performed 1 task correctly. </a:t>
            </a:r>
          </a:p>
          <a:p>
            <a:r>
              <a:rPr lang="en-US" sz="5400" dirty="0" smtClean="0">
                <a:hlinkClick r:id="rId2" action="ppaction://hlinksldjump"/>
              </a:rPr>
              <a:t> Click here to try again</a:t>
            </a:r>
            <a:r>
              <a:rPr lang="en-US" dirty="0" smtClean="0">
                <a:hlinkClick r:id="rId2" action="ppaction://hlinksldjump"/>
              </a:rPr>
              <a:t>.</a:t>
            </a:r>
            <a:endParaRPr lang="en-US"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a:xfrm>
            <a:off x="612775" y="228600"/>
            <a:ext cx="8153400" cy="990600"/>
          </a:xfrm>
        </p:spPr>
        <p:txBody>
          <a:bodyPr/>
          <a:lstStyle/>
          <a:p>
            <a:r>
              <a:rPr lang="en-US" smtClean="0"/>
              <a:t>Case Study</a:t>
            </a:r>
          </a:p>
        </p:txBody>
      </p:sp>
      <p:sp>
        <p:nvSpPr>
          <p:cNvPr id="5" name="Content Placeholder 4"/>
          <p:cNvSpPr>
            <a:spLocks noGrp="1"/>
          </p:cNvSpPr>
          <p:nvPr>
            <p:ph sz="quarter" idx="1"/>
          </p:nvPr>
        </p:nvSpPr>
        <p:spPr>
          <a:xfrm>
            <a:off x="612775" y="1600200"/>
            <a:ext cx="8153400" cy="4495800"/>
          </a:xfrm>
        </p:spPr>
        <p:txBody>
          <a:bodyPr>
            <a:normAutofit fontScale="92500" lnSpcReduction="20000"/>
          </a:bodyPr>
          <a:lstStyle/>
          <a:p>
            <a:pPr marL="320040" indent="-320040" fontAlgn="auto">
              <a:spcAft>
                <a:spcPts val="0"/>
              </a:spcAft>
              <a:buFont typeface="Wingdings"/>
              <a:buChar char=""/>
              <a:defRPr/>
            </a:pPr>
            <a:r>
              <a:rPr lang="en-US" dirty="0" smtClean="0"/>
              <a:t>Paul’s pupils are equal with a sluggish reaction.</a:t>
            </a:r>
          </a:p>
          <a:p>
            <a:pPr marL="320040" indent="-320040" fontAlgn="auto">
              <a:spcAft>
                <a:spcPts val="0"/>
              </a:spcAft>
              <a:buFont typeface="Wingdings"/>
              <a:buChar char=""/>
              <a:defRPr/>
            </a:pPr>
            <a:r>
              <a:rPr lang="en-US" b="1" dirty="0" smtClean="0"/>
              <a:t>His gaze follows appropriately.</a:t>
            </a:r>
          </a:p>
          <a:p>
            <a:pPr marL="320040" indent="-320040" fontAlgn="auto">
              <a:spcAft>
                <a:spcPts val="0"/>
              </a:spcAft>
              <a:buFont typeface="Wingdings"/>
              <a:buChar char=""/>
              <a:defRPr/>
            </a:pPr>
            <a:r>
              <a:rPr lang="en-US" b="1" dirty="0" smtClean="0"/>
              <a:t>Paul is unable to follow the visual acuity exam with both eyes.</a:t>
            </a:r>
          </a:p>
          <a:p>
            <a:pPr marL="320040" indent="-320040" fontAlgn="auto">
              <a:spcAft>
                <a:spcPts val="0"/>
              </a:spcAft>
              <a:buFont typeface="Wingdings"/>
              <a:buChar char=""/>
              <a:defRPr/>
            </a:pPr>
            <a:r>
              <a:rPr lang="en-US" b="1" dirty="0" smtClean="0"/>
              <a:t>Paul raises his eyebrows and closes his eyes without difficulty.</a:t>
            </a:r>
          </a:p>
          <a:p>
            <a:pPr marL="320040" indent="-320040" fontAlgn="auto">
              <a:spcAft>
                <a:spcPts val="0"/>
              </a:spcAft>
              <a:buFont typeface="Wingdings"/>
              <a:buChar char=""/>
              <a:defRPr/>
            </a:pPr>
            <a:r>
              <a:rPr lang="en-US" b="1" dirty="0" smtClean="0"/>
              <a:t>He follows the command to smile, but a profound right sided facial droop is noted</a:t>
            </a:r>
            <a:r>
              <a:rPr lang="en-US" dirty="0" smtClean="0"/>
              <a:t>.</a:t>
            </a:r>
          </a:p>
          <a:p>
            <a:pPr marL="320040" indent="-320040" fontAlgn="auto">
              <a:spcAft>
                <a:spcPts val="0"/>
              </a:spcAft>
              <a:buFont typeface="Wingdings"/>
              <a:buChar char=""/>
              <a:defRPr/>
            </a:pPr>
            <a:r>
              <a:rPr lang="en-US" dirty="0" smtClean="0"/>
              <a:t>Based on the above assessment pieces, review the next set of slides to see how Paul would be scored.</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r>
              <a:rPr lang="en-US" smtClean="0"/>
              <a:t>NIH Stroke Scale – Best Gaze</a:t>
            </a:r>
          </a:p>
        </p:txBody>
      </p:sp>
      <p:sp>
        <p:nvSpPr>
          <p:cNvPr id="2" name="Content Placeholder 1"/>
          <p:cNvSpPr>
            <a:spLocks noGrp="1"/>
          </p:cNvSpPr>
          <p:nvPr>
            <p:ph sz="quarter" idx="1"/>
          </p:nvPr>
        </p:nvSpPr>
        <p:spPr/>
        <p:txBody>
          <a:bodyPr/>
          <a:lstStyle/>
          <a:p>
            <a:r>
              <a:rPr lang="en-US" dirty="0" smtClean="0"/>
              <a:t>Based on the above assessment findings, Paul would score a 0 on the “best gaze” portion of the NIH stroke scale because his gaze follows appropriately.</a:t>
            </a:r>
          </a:p>
          <a:p>
            <a:endParaRPr lang="en-US" dirty="0" smtClean="0"/>
          </a:p>
          <a:p>
            <a:pPr>
              <a:buNone/>
            </a:pPr>
            <a:endParaRPr lang="en-US" dirty="0" smtClean="0"/>
          </a:p>
        </p:txBody>
      </p:sp>
      <p:pic>
        <p:nvPicPr>
          <p:cNvPr id="1028" name="Picture 4" descr="C:\Documents and Settings\kp8221\Local Settings\Temporary Internet Files\Content.IE5\VD2XEIM5\MC900015999[1].wm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90601" y="3505200"/>
            <a:ext cx="2971800" cy="2579688"/>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p:cNvSpPr txBox="1"/>
          <p:nvPr/>
        </p:nvSpPr>
        <p:spPr>
          <a:xfrm>
            <a:off x="5715000" y="6084888"/>
            <a:ext cx="3276600" cy="646331"/>
          </a:xfrm>
          <a:prstGeom prst="rect">
            <a:avLst/>
          </a:prstGeom>
          <a:noFill/>
        </p:spPr>
        <p:txBody>
          <a:bodyPr wrap="square" rtlCol="0">
            <a:spAutoFit/>
          </a:bodyPr>
          <a:lstStyle/>
          <a:p>
            <a:r>
              <a:rPr lang="en-US" dirty="0" smtClean="0"/>
              <a:t>NIH Stroke Scale, 2003</a:t>
            </a:r>
          </a:p>
          <a:p>
            <a:r>
              <a:rPr lang="en-US" dirty="0" smtClean="0"/>
              <a:t>Microsoft Clip Art, 2010</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r>
              <a:rPr lang="en-US" smtClean="0"/>
              <a:t>NIH Stroke Scale - Visual</a:t>
            </a:r>
          </a:p>
        </p:txBody>
      </p:sp>
      <p:sp>
        <p:nvSpPr>
          <p:cNvPr id="3" name="Content Placeholder 2"/>
          <p:cNvSpPr>
            <a:spLocks noGrp="1"/>
          </p:cNvSpPr>
          <p:nvPr>
            <p:ph sz="quarter" idx="1"/>
          </p:nvPr>
        </p:nvSpPr>
        <p:spPr/>
        <p:txBody>
          <a:bodyPr>
            <a:noAutofit/>
          </a:bodyPr>
          <a:lstStyle/>
          <a:p>
            <a:pPr marL="320040" indent="-320040" fontAlgn="auto">
              <a:spcAft>
                <a:spcPts val="0"/>
              </a:spcAft>
              <a:buFont typeface="Wingdings"/>
              <a:buChar char=""/>
              <a:defRPr/>
            </a:pPr>
            <a:r>
              <a:rPr lang="en-US" dirty="0" smtClean="0"/>
              <a:t>Paul was unable to follow the visual acuity exam with either eye and therefore his score for this section of the NIH stroke scale would be 2, indicating complete </a:t>
            </a:r>
            <a:r>
              <a:rPr lang="en-US" dirty="0" smtClean="0">
                <a:hlinkClick r:id="rId2" action="ppaction://hlinksldjump" tooltip="Hemianopia means that half of the visual field is lost."/>
              </a:rPr>
              <a:t>hemianopia.</a:t>
            </a:r>
            <a:endParaRPr lang="en-US" dirty="0"/>
          </a:p>
        </p:txBody>
      </p:sp>
      <p:sp>
        <p:nvSpPr>
          <p:cNvPr id="60420" name="TextBox 4"/>
          <p:cNvSpPr txBox="1">
            <a:spLocks noChangeArrowheads="1"/>
          </p:cNvSpPr>
          <p:nvPr/>
        </p:nvSpPr>
        <p:spPr bwMode="auto">
          <a:xfrm>
            <a:off x="5410200" y="6172200"/>
            <a:ext cx="3352800" cy="369888"/>
          </a:xfrm>
          <a:prstGeom prst="rect">
            <a:avLst/>
          </a:prstGeom>
          <a:noFill/>
          <a:ln w="9525">
            <a:noFill/>
            <a:miter lim="800000"/>
            <a:headEnd/>
            <a:tailEnd/>
          </a:ln>
        </p:spPr>
        <p:txBody>
          <a:bodyPr>
            <a:spAutoFit/>
          </a:bodyPr>
          <a:lstStyle/>
          <a:p>
            <a:r>
              <a:rPr lang="en-US">
                <a:latin typeface="Tw Cen MT" pitchFamily="34" charset="0"/>
              </a:rPr>
              <a:t>NIH Stroke Scale, 2003</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612775" y="228600"/>
            <a:ext cx="8153400" cy="990600"/>
          </a:xfrm>
        </p:spPr>
        <p:txBody>
          <a:bodyPr/>
          <a:lstStyle/>
          <a:p>
            <a:r>
              <a:rPr lang="en-US" smtClean="0"/>
              <a:t>Statistics</a:t>
            </a:r>
          </a:p>
        </p:txBody>
      </p:sp>
      <p:sp>
        <p:nvSpPr>
          <p:cNvPr id="3" name="Content Placeholder 2"/>
          <p:cNvSpPr>
            <a:spLocks noGrp="1"/>
          </p:cNvSpPr>
          <p:nvPr>
            <p:ph sz="quarter" idx="1"/>
          </p:nvPr>
        </p:nvSpPr>
        <p:spPr>
          <a:xfrm>
            <a:off x="612648" y="1600200"/>
            <a:ext cx="8153400" cy="4191000"/>
          </a:xfrm>
        </p:spPr>
        <p:txBody>
          <a:bodyPr>
            <a:normAutofit lnSpcReduction="10000"/>
          </a:bodyPr>
          <a:lstStyle/>
          <a:p>
            <a:pPr marL="320040" indent="-320040" fontAlgn="auto">
              <a:spcAft>
                <a:spcPts val="0"/>
              </a:spcAft>
              <a:buFont typeface="Wingdings"/>
              <a:buChar char=""/>
              <a:defRPr/>
            </a:pPr>
            <a:r>
              <a:rPr lang="en-US" dirty="0" smtClean="0"/>
              <a:t>Stroke ranks 3</a:t>
            </a:r>
            <a:r>
              <a:rPr lang="en-US" baseline="30000" dirty="0" smtClean="0"/>
              <a:t>rd</a:t>
            </a:r>
            <a:r>
              <a:rPr lang="en-US" dirty="0" smtClean="0"/>
              <a:t> among all causes of death; behind heart disease and cancer.</a:t>
            </a:r>
          </a:p>
          <a:p>
            <a:pPr marL="320040" indent="-320040" fontAlgn="auto">
              <a:spcAft>
                <a:spcPts val="0"/>
              </a:spcAft>
              <a:buFont typeface="Wingdings"/>
              <a:buChar char=""/>
              <a:defRPr/>
            </a:pPr>
            <a:r>
              <a:rPr lang="en-US" dirty="0" smtClean="0"/>
              <a:t>The American Academy of Nurse Practitioners reports annually that 900,000 patients are discharged from the hospital with a stroke diagnosis.</a:t>
            </a:r>
          </a:p>
          <a:p>
            <a:pPr marL="320040" indent="-320040" fontAlgn="auto">
              <a:spcAft>
                <a:spcPts val="0"/>
              </a:spcAft>
              <a:buFont typeface="Wingdings"/>
              <a:buChar char=""/>
              <a:defRPr/>
            </a:pPr>
            <a:r>
              <a:rPr lang="en-US" dirty="0" smtClean="0"/>
              <a:t>Experts estimate that up to 30% of stroke patients will deteriorate within the first 24 hours.</a:t>
            </a:r>
          </a:p>
          <a:p>
            <a:pPr marL="3657600" lvl="8" indent="0">
              <a:buFont typeface="Wingdings"/>
              <a:buNone/>
              <a:defRPr/>
            </a:pPr>
            <a:endParaRPr lang="en-US" dirty="0" smtClean="0"/>
          </a:p>
          <a:p>
            <a:pPr marL="320040" indent="-320040" fontAlgn="auto">
              <a:spcAft>
                <a:spcPts val="0"/>
              </a:spcAft>
              <a:buFont typeface="Wingdings"/>
              <a:buChar char=""/>
              <a:defRPr/>
            </a:pPr>
            <a:endParaRPr lang="en-US" dirty="0" smtClean="0"/>
          </a:p>
          <a:p>
            <a:pPr marL="320040" indent="-320040" fontAlgn="auto">
              <a:spcAft>
                <a:spcPts val="0"/>
              </a:spcAft>
              <a:buFont typeface="Wingdings"/>
              <a:buChar char=""/>
              <a:defRPr/>
            </a:pPr>
            <a:endParaRPr lang="en-US" dirty="0" smtClean="0"/>
          </a:p>
        </p:txBody>
      </p:sp>
      <p:sp>
        <p:nvSpPr>
          <p:cNvPr id="15363" name="TextBox 3"/>
          <p:cNvSpPr txBox="1">
            <a:spLocks noChangeArrowheads="1"/>
          </p:cNvSpPr>
          <p:nvPr/>
        </p:nvSpPr>
        <p:spPr bwMode="auto">
          <a:xfrm>
            <a:off x="3352800" y="5943600"/>
            <a:ext cx="5638800" cy="646113"/>
          </a:xfrm>
          <a:prstGeom prst="rect">
            <a:avLst/>
          </a:prstGeom>
          <a:noFill/>
          <a:ln w="9525">
            <a:noFill/>
            <a:miter lim="800000"/>
            <a:headEnd/>
            <a:tailEnd/>
          </a:ln>
        </p:spPr>
        <p:txBody>
          <a:bodyPr>
            <a:spAutoFit/>
          </a:bodyPr>
          <a:lstStyle/>
          <a:p>
            <a:r>
              <a:rPr lang="en-US">
                <a:latin typeface="Tw Cen MT" pitchFamily="34" charset="0"/>
              </a:rPr>
              <a:t>American Academy of Nurse Practitioners, 2011</a:t>
            </a:r>
          </a:p>
          <a:p>
            <a:r>
              <a:rPr lang="en-US">
                <a:latin typeface="Tw Cen MT" pitchFamily="34" charset="0"/>
              </a:rPr>
              <a:t>Wild Iris Medical Education, 2010</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r>
              <a:rPr lang="en-US" smtClean="0"/>
              <a:t>NIH Stroke Scale – Facial Palsy</a:t>
            </a:r>
          </a:p>
        </p:txBody>
      </p:sp>
      <p:sp>
        <p:nvSpPr>
          <p:cNvPr id="3" name="Content Placeholder 2"/>
          <p:cNvSpPr>
            <a:spLocks noGrp="1"/>
          </p:cNvSpPr>
          <p:nvPr>
            <p:ph sz="quarter" idx="1"/>
          </p:nvPr>
        </p:nvSpPr>
        <p:spPr/>
        <p:txBody>
          <a:bodyPr>
            <a:normAutofit/>
          </a:bodyPr>
          <a:lstStyle/>
          <a:p>
            <a:pPr marL="320040" indent="-320040" fontAlgn="auto">
              <a:spcAft>
                <a:spcPts val="0"/>
              </a:spcAft>
              <a:buFont typeface="Wingdings"/>
              <a:buChar char=""/>
              <a:defRPr/>
            </a:pPr>
            <a:r>
              <a:rPr lang="en-US" dirty="0" smtClean="0"/>
              <a:t> Paul’s assessment indicates that he has some partial facial paralysis which would give him a score of 2 in this portion of the NIH stroke scale.  </a:t>
            </a:r>
          </a:p>
          <a:p>
            <a:pPr marL="320040" indent="-320040" fontAlgn="auto">
              <a:spcAft>
                <a:spcPts val="0"/>
              </a:spcAft>
              <a:buFont typeface="Wingdings"/>
              <a:buChar char=""/>
              <a:defRPr/>
            </a:pPr>
            <a:r>
              <a:rPr lang="en-US" dirty="0" smtClean="0"/>
              <a:t>At this point, Paul has a score of  </a:t>
            </a:r>
            <a:endParaRPr lang="en-US" dirty="0"/>
          </a:p>
        </p:txBody>
      </p:sp>
      <p:sp>
        <p:nvSpPr>
          <p:cNvPr id="63492" name="TextBox 4"/>
          <p:cNvSpPr txBox="1">
            <a:spLocks noChangeArrowheads="1"/>
          </p:cNvSpPr>
          <p:nvPr/>
        </p:nvSpPr>
        <p:spPr bwMode="auto">
          <a:xfrm>
            <a:off x="6019800" y="6096000"/>
            <a:ext cx="2743200" cy="646331"/>
          </a:xfrm>
          <a:prstGeom prst="rect">
            <a:avLst/>
          </a:prstGeom>
          <a:noFill/>
          <a:ln w="9525">
            <a:noFill/>
            <a:miter lim="800000"/>
            <a:headEnd/>
            <a:tailEnd/>
          </a:ln>
        </p:spPr>
        <p:txBody>
          <a:bodyPr>
            <a:spAutoFit/>
          </a:bodyPr>
          <a:lstStyle/>
          <a:p>
            <a:r>
              <a:rPr lang="en-US" dirty="0">
                <a:latin typeface="Tw Cen MT" pitchFamily="34" charset="0"/>
              </a:rPr>
              <a:t>NIH Stroke Scale, </a:t>
            </a:r>
            <a:r>
              <a:rPr lang="en-US" dirty="0" smtClean="0">
                <a:latin typeface="Tw Cen MT" pitchFamily="34" charset="0"/>
              </a:rPr>
              <a:t>2003</a:t>
            </a:r>
          </a:p>
          <a:p>
            <a:r>
              <a:rPr lang="en-US" dirty="0" smtClean="0">
                <a:latin typeface="Tw Cen MT" pitchFamily="34" charset="0"/>
              </a:rPr>
              <a:t>Microsoft Clip Art, 2010</a:t>
            </a:r>
            <a:endParaRPr lang="en-US" dirty="0">
              <a:latin typeface="Tw Cen MT" pitchFamily="34" charset="0"/>
            </a:endParaRPr>
          </a:p>
        </p:txBody>
      </p:sp>
      <p:pic>
        <p:nvPicPr>
          <p:cNvPr id="2050" name="Picture 2" descr="C:\Documents and Settings\kp8221\Local Settings\Temporary Internet Files\Content.IE5\2PPF2978\MC910227490[1].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858000" y="3352800"/>
            <a:ext cx="1676400" cy="20574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a:xfrm>
            <a:off x="612775" y="228600"/>
            <a:ext cx="8153400" cy="990600"/>
          </a:xfrm>
        </p:spPr>
        <p:txBody>
          <a:bodyPr/>
          <a:lstStyle/>
          <a:p>
            <a:r>
              <a:rPr lang="en-US" smtClean="0"/>
              <a:t>Case Study</a:t>
            </a:r>
          </a:p>
        </p:txBody>
      </p:sp>
      <p:sp>
        <p:nvSpPr>
          <p:cNvPr id="66562" name="Content Placeholder 4"/>
          <p:cNvSpPr>
            <a:spLocks noGrp="1"/>
          </p:cNvSpPr>
          <p:nvPr>
            <p:ph sz="quarter" idx="1"/>
          </p:nvPr>
        </p:nvSpPr>
        <p:spPr>
          <a:xfrm>
            <a:off x="612775" y="1600200"/>
            <a:ext cx="8153400" cy="4495800"/>
          </a:xfrm>
        </p:spPr>
        <p:txBody>
          <a:bodyPr/>
          <a:lstStyle/>
          <a:p>
            <a:r>
              <a:rPr lang="en-US" dirty="0" smtClean="0"/>
              <a:t>Paul’s arms are lifted to a 45 degree angle, his left arm maintains itself in that position, but his right arm immediately falls to the bed.</a:t>
            </a:r>
          </a:p>
          <a:p>
            <a:r>
              <a:rPr lang="en-US" dirty="0" smtClean="0"/>
              <a:t>His legs are also lifted and the same situation arises.  He can maintain the lift in the left leg, but the right leg falls to the bed immediately.</a:t>
            </a:r>
          </a:p>
          <a:p>
            <a:r>
              <a:rPr lang="en-US" dirty="0" smtClean="0"/>
              <a:t>See the following two slides to see how Motor would be scored according the NIH Stroke Scale.</a:t>
            </a:r>
          </a:p>
          <a:p>
            <a:pPr>
              <a:buNone/>
            </a:pPr>
            <a:endParaRPr lang="en-US"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r>
              <a:rPr lang="en-US" smtClean="0"/>
              <a:t>NIH Stoke Scale – Motor Arm</a:t>
            </a:r>
          </a:p>
        </p:txBody>
      </p:sp>
      <p:sp>
        <p:nvSpPr>
          <p:cNvPr id="3" name="Content Placeholder 2"/>
          <p:cNvSpPr>
            <a:spLocks noGrp="1"/>
          </p:cNvSpPr>
          <p:nvPr>
            <p:ph sz="quarter" idx="1"/>
          </p:nvPr>
        </p:nvSpPr>
        <p:spPr>
          <a:xfrm>
            <a:off x="609600" y="1589088"/>
            <a:ext cx="3886200" cy="4572000"/>
          </a:xfrm>
        </p:spPr>
        <p:txBody>
          <a:bodyPr>
            <a:normAutofit fontScale="25000" lnSpcReduction="20000"/>
          </a:bodyPr>
          <a:lstStyle/>
          <a:p>
            <a:pPr marL="320040" indent="-320040" fontAlgn="auto">
              <a:spcAft>
                <a:spcPts val="0"/>
              </a:spcAft>
              <a:buFont typeface="Wingdings"/>
              <a:buChar char=""/>
              <a:defRPr/>
            </a:pPr>
            <a:r>
              <a:rPr lang="en-US" sz="6400" dirty="0" smtClean="0"/>
              <a:t> </a:t>
            </a:r>
            <a:r>
              <a:rPr lang="en-US" sz="6400" b="1" dirty="0"/>
              <a:t>Motor Arm </a:t>
            </a:r>
            <a:r>
              <a:rPr lang="en-US" sz="6400" dirty="0" smtClean="0"/>
              <a:t>: </a:t>
            </a:r>
            <a:r>
              <a:rPr lang="en-US" sz="6400" dirty="0"/>
              <a:t>The limb is placed </a:t>
            </a:r>
            <a:r>
              <a:rPr lang="en-US" sz="6400" dirty="0" smtClean="0"/>
              <a:t>in the </a:t>
            </a:r>
            <a:r>
              <a:rPr lang="en-US" sz="6400" dirty="0"/>
              <a:t>appropriate position: extend the arms (</a:t>
            </a:r>
            <a:r>
              <a:rPr lang="en-US" sz="6400" dirty="0" smtClean="0"/>
              <a:t>palms down</a:t>
            </a:r>
            <a:r>
              <a:rPr lang="en-US" sz="6400" dirty="0"/>
              <a:t>) 90 degrees (if sitting) or 45 degrees (</a:t>
            </a:r>
            <a:r>
              <a:rPr lang="en-US" sz="6400" dirty="0" smtClean="0"/>
              <a:t>if supine.)</a:t>
            </a:r>
            <a:endParaRPr lang="en-US" sz="6400" dirty="0"/>
          </a:p>
          <a:p>
            <a:pPr marL="320040" indent="-320040" fontAlgn="auto">
              <a:spcAft>
                <a:spcPts val="0"/>
              </a:spcAft>
              <a:buFont typeface="Wingdings"/>
              <a:buChar char=""/>
              <a:defRPr/>
            </a:pPr>
            <a:r>
              <a:rPr lang="en-US" sz="6400" dirty="0" smtClean="0"/>
              <a:t> </a:t>
            </a:r>
            <a:r>
              <a:rPr lang="en-US" sz="6400" dirty="0"/>
              <a:t>Drift is scored if the arm falls before 10 </a:t>
            </a:r>
            <a:r>
              <a:rPr lang="en-US" sz="6400" dirty="0" smtClean="0"/>
              <a:t>seconds.</a:t>
            </a:r>
            <a:endParaRPr lang="en-US" sz="6400" dirty="0"/>
          </a:p>
          <a:p>
            <a:pPr marL="320040" indent="-320040" fontAlgn="auto">
              <a:spcAft>
                <a:spcPts val="0"/>
              </a:spcAft>
              <a:buFont typeface="Wingdings"/>
              <a:buChar char=""/>
              <a:defRPr/>
            </a:pPr>
            <a:r>
              <a:rPr lang="en-US" sz="6400" dirty="0" smtClean="0"/>
              <a:t> </a:t>
            </a:r>
            <a:r>
              <a:rPr lang="en-US" sz="6400" dirty="0"/>
              <a:t>The aphasic </a:t>
            </a:r>
            <a:r>
              <a:rPr lang="en-US" sz="6400" dirty="0" smtClean="0"/>
              <a:t>patient is </a:t>
            </a:r>
            <a:r>
              <a:rPr lang="en-US" sz="6400" dirty="0"/>
              <a:t>encouraged using urgency in the voice and </a:t>
            </a:r>
            <a:r>
              <a:rPr lang="en-US" sz="6400" dirty="0" smtClean="0"/>
              <a:t>pantomime but </a:t>
            </a:r>
            <a:r>
              <a:rPr lang="en-US" sz="6400" dirty="0"/>
              <a:t>not noxious stimulation</a:t>
            </a:r>
            <a:r>
              <a:rPr lang="en-US" sz="6400" dirty="0" smtClean="0"/>
              <a:t>.</a:t>
            </a:r>
          </a:p>
          <a:p>
            <a:pPr marL="320040" indent="-320040" fontAlgn="auto">
              <a:spcAft>
                <a:spcPts val="0"/>
              </a:spcAft>
              <a:buFont typeface="Wingdings"/>
              <a:buChar char=""/>
              <a:defRPr/>
            </a:pPr>
            <a:r>
              <a:rPr lang="en-US" sz="6400" dirty="0" smtClean="0"/>
              <a:t> </a:t>
            </a:r>
            <a:r>
              <a:rPr lang="en-US" sz="6400" dirty="0"/>
              <a:t>Each limb </a:t>
            </a:r>
            <a:r>
              <a:rPr lang="en-US" sz="6400" dirty="0" smtClean="0"/>
              <a:t>is tested </a:t>
            </a:r>
            <a:r>
              <a:rPr lang="en-US" sz="6400" dirty="0"/>
              <a:t>in turn, beginning with the non-paretic arm.</a:t>
            </a:r>
          </a:p>
          <a:p>
            <a:pPr marL="320040" indent="-320040" fontAlgn="auto">
              <a:spcAft>
                <a:spcPts val="0"/>
              </a:spcAft>
              <a:buFont typeface="Wingdings"/>
              <a:buChar char=""/>
              <a:defRPr/>
            </a:pPr>
            <a:r>
              <a:rPr lang="en-US" sz="6400" dirty="0"/>
              <a:t>Only in the case of amputation or joint fusion at </a:t>
            </a:r>
            <a:r>
              <a:rPr lang="en-US" sz="6400" dirty="0" smtClean="0"/>
              <a:t>the shoulder </a:t>
            </a:r>
            <a:r>
              <a:rPr lang="en-US" sz="6400" dirty="0"/>
              <a:t>or hip may the score be “9” and the </a:t>
            </a:r>
            <a:r>
              <a:rPr lang="en-US" sz="6400" dirty="0" smtClean="0"/>
              <a:t>examiner must </a:t>
            </a:r>
            <a:r>
              <a:rPr lang="en-US" sz="6400" dirty="0"/>
              <a:t>clearly write the explanation for scoring </a:t>
            </a:r>
            <a:r>
              <a:rPr lang="en-US" sz="6400" dirty="0" smtClean="0"/>
              <a:t>as a </a:t>
            </a:r>
            <a:r>
              <a:rPr lang="en-US" sz="6400" dirty="0"/>
              <a:t>“9</a:t>
            </a:r>
            <a:r>
              <a:rPr lang="en-US" sz="6400" dirty="0" smtClean="0"/>
              <a:t>.”</a:t>
            </a:r>
            <a:endParaRPr lang="en-US" sz="6400" dirty="0"/>
          </a:p>
        </p:txBody>
      </p:sp>
      <p:sp>
        <p:nvSpPr>
          <p:cNvPr id="4" name="Content Placeholder 3"/>
          <p:cNvSpPr>
            <a:spLocks noGrp="1"/>
          </p:cNvSpPr>
          <p:nvPr>
            <p:ph sz="quarter" idx="2"/>
          </p:nvPr>
        </p:nvSpPr>
        <p:spPr>
          <a:xfrm>
            <a:off x="4845050" y="1589088"/>
            <a:ext cx="3886200" cy="4572000"/>
          </a:xfrm>
        </p:spPr>
        <p:txBody>
          <a:bodyPr>
            <a:normAutofit fontScale="25000" lnSpcReduction="20000"/>
          </a:bodyPr>
          <a:lstStyle/>
          <a:p>
            <a:pPr marL="320040" indent="-320040" fontAlgn="auto">
              <a:spcAft>
                <a:spcPts val="0"/>
              </a:spcAft>
              <a:buFont typeface="Wingdings"/>
              <a:buChar char=""/>
              <a:defRPr/>
            </a:pPr>
            <a:r>
              <a:rPr lang="en-US" sz="6400" dirty="0"/>
              <a:t>0 = No drift, leg holds 30 degrees position for full </a:t>
            </a:r>
            <a:r>
              <a:rPr lang="en-US" sz="6400" dirty="0" smtClean="0"/>
              <a:t>5 seconds</a:t>
            </a:r>
            <a:r>
              <a:rPr lang="en-US" sz="6400" dirty="0"/>
              <a:t>.</a:t>
            </a:r>
          </a:p>
          <a:p>
            <a:pPr marL="320040" indent="-320040" fontAlgn="auto">
              <a:spcAft>
                <a:spcPts val="0"/>
              </a:spcAft>
              <a:buFont typeface="Wingdings"/>
              <a:buChar char=""/>
              <a:defRPr/>
            </a:pPr>
            <a:r>
              <a:rPr lang="en-US" sz="6400" dirty="0"/>
              <a:t>1 = Drift, leg falls by the end of the 5-second </a:t>
            </a:r>
            <a:r>
              <a:rPr lang="en-US" sz="6400" dirty="0" smtClean="0"/>
              <a:t>period but </a:t>
            </a:r>
            <a:r>
              <a:rPr lang="en-US" sz="6400" dirty="0"/>
              <a:t>does not hit bed.</a:t>
            </a:r>
          </a:p>
          <a:p>
            <a:pPr marL="320040" indent="-320040" fontAlgn="auto">
              <a:spcAft>
                <a:spcPts val="0"/>
              </a:spcAft>
              <a:buFont typeface="Wingdings"/>
              <a:buChar char=""/>
              <a:defRPr/>
            </a:pPr>
            <a:r>
              <a:rPr lang="en-US" sz="6400" dirty="0"/>
              <a:t>2 = Some effort against gravity; leg falls to bed </a:t>
            </a:r>
            <a:r>
              <a:rPr lang="en-US" sz="6400" dirty="0" smtClean="0"/>
              <a:t>by 5 </a:t>
            </a:r>
            <a:r>
              <a:rPr lang="en-US" sz="6400" dirty="0"/>
              <a:t>seconds, but has some effort against gravity.</a:t>
            </a:r>
          </a:p>
          <a:p>
            <a:pPr marL="320040" indent="-320040" fontAlgn="auto">
              <a:spcAft>
                <a:spcPts val="0"/>
              </a:spcAft>
              <a:buFont typeface="Wingdings"/>
              <a:buChar char=""/>
              <a:defRPr/>
            </a:pPr>
            <a:r>
              <a:rPr lang="en-US" sz="6400" dirty="0"/>
              <a:t>3 = No effort against gravity, leg falls to bed immediately.</a:t>
            </a:r>
          </a:p>
          <a:p>
            <a:pPr marL="320040" indent="-320040" fontAlgn="auto">
              <a:spcAft>
                <a:spcPts val="0"/>
              </a:spcAft>
              <a:buFont typeface="Wingdings"/>
              <a:buChar char=""/>
              <a:defRPr/>
            </a:pPr>
            <a:r>
              <a:rPr lang="en-US" sz="6400" dirty="0"/>
              <a:t>4 = No movement</a:t>
            </a:r>
          </a:p>
          <a:p>
            <a:pPr marL="320040" indent="-320040" fontAlgn="auto">
              <a:spcAft>
                <a:spcPts val="0"/>
              </a:spcAft>
              <a:buFont typeface="Wingdings"/>
              <a:buChar char=""/>
              <a:defRPr/>
            </a:pPr>
            <a:r>
              <a:rPr lang="en-US" sz="6400" dirty="0"/>
              <a:t>9 = Amputation, joint fusion explain</a:t>
            </a:r>
            <a:r>
              <a:rPr lang="en-US" sz="6400" dirty="0" smtClean="0"/>
              <a:t>:</a:t>
            </a:r>
          </a:p>
          <a:p>
            <a:pPr marL="320040" indent="-320040" fontAlgn="auto">
              <a:spcAft>
                <a:spcPts val="0"/>
              </a:spcAft>
              <a:buFont typeface="Wingdings"/>
              <a:buChar char=""/>
              <a:defRPr/>
            </a:pPr>
            <a:endParaRPr lang="en-US" sz="6400" dirty="0" smtClean="0"/>
          </a:p>
          <a:p>
            <a:pPr marL="320040" indent="-320040" fontAlgn="auto">
              <a:spcAft>
                <a:spcPts val="0"/>
              </a:spcAft>
              <a:buFont typeface="Wingdings"/>
              <a:buChar char=""/>
              <a:defRPr/>
            </a:pPr>
            <a:r>
              <a:rPr lang="en-US" sz="8000" b="1" dirty="0" smtClean="0"/>
              <a:t>Score for this would be:</a:t>
            </a:r>
          </a:p>
          <a:p>
            <a:pPr marL="640715" lvl="1" indent="-320040" fontAlgn="auto">
              <a:spcAft>
                <a:spcPts val="0"/>
              </a:spcAft>
              <a:buFont typeface="Wingdings"/>
              <a:buChar char=""/>
              <a:defRPr/>
            </a:pPr>
            <a:r>
              <a:rPr lang="en-US" sz="8000" b="1" dirty="0" smtClean="0"/>
              <a:t>Left Arm = 0</a:t>
            </a:r>
          </a:p>
          <a:p>
            <a:pPr marL="640715" lvl="1" indent="-320040" fontAlgn="auto">
              <a:spcAft>
                <a:spcPts val="0"/>
              </a:spcAft>
              <a:buFont typeface="Wingdings"/>
              <a:buChar char=""/>
              <a:defRPr/>
            </a:pPr>
            <a:r>
              <a:rPr lang="en-US" sz="8000" b="1" dirty="0" smtClean="0"/>
              <a:t>Right Arm = 3</a:t>
            </a:r>
            <a:endParaRPr lang="en-US" sz="8000" b="1" dirty="0"/>
          </a:p>
          <a:p>
            <a:pPr marL="320040" indent="-320040" fontAlgn="auto">
              <a:spcAft>
                <a:spcPts val="0"/>
              </a:spcAft>
              <a:buFont typeface="Wingdings"/>
              <a:buNone/>
              <a:defRPr/>
            </a:pPr>
            <a:endParaRPr lang="en-US" sz="6400" dirty="0"/>
          </a:p>
        </p:txBody>
      </p:sp>
      <p:sp>
        <p:nvSpPr>
          <p:cNvPr id="67588" name="TextBox 4"/>
          <p:cNvSpPr txBox="1">
            <a:spLocks noChangeArrowheads="1"/>
          </p:cNvSpPr>
          <p:nvPr/>
        </p:nvSpPr>
        <p:spPr bwMode="auto">
          <a:xfrm>
            <a:off x="6400800" y="5943600"/>
            <a:ext cx="2590800" cy="369888"/>
          </a:xfrm>
          <a:prstGeom prst="rect">
            <a:avLst/>
          </a:prstGeom>
          <a:noFill/>
          <a:ln w="9525">
            <a:noFill/>
            <a:miter lim="800000"/>
            <a:headEnd/>
            <a:tailEnd/>
          </a:ln>
        </p:spPr>
        <p:txBody>
          <a:bodyPr>
            <a:spAutoFit/>
          </a:bodyPr>
          <a:lstStyle/>
          <a:p>
            <a:r>
              <a:rPr lang="en-US">
                <a:latin typeface="Tw Cen MT" pitchFamily="34" charset="0"/>
              </a:rPr>
              <a:t>NIH Stroke Scale, 2003</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r>
              <a:rPr lang="en-US" smtClean="0"/>
              <a:t>NIH Stroke Scale – Motor Leg</a:t>
            </a:r>
          </a:p>
        </p:txBody>
      </p:sp>
      <p:sp>
        <p:nvSpPr>
          <p:cNvPr id="3" name="Content Placeholder 2"/>
          <p:cNvSpPr>
            <a:spLocks noGrp="1"/>
          </p:cNvSpPr>
          <p:nvPr>
            <p:ph sz="quarter" idx="1"/>
          </p:nvPr>
        </p:nvSpPr>
        <p:spPr>
          <a:xfrm>
            <a:off x="609600" y="1589088"/>
            <a:ext cx="3886200" cy="4572000"/>
          </a:xfrm>
        </p:spPr>
        <p:txBody>
          <a:bodyPr>
            <a:normAutofit fontScale="47500" lnSpcReduction="20000"/>
          </a:bodyPr>
          <a:lstStyle/>
          <a:p>
            <a:pPr marL="320040" indent="-320040" fontAlgn="auto">
              <a:spcAft>
                <a:spcPts val="0"/>
              </a:spcAft>
              <a:buFont typeface="Wingdings"/>
              <a:buChar char=""/>
              <a:defRPr/>
            </a:pPr>
            <a:r>
              <a:rPr lang="en-US" b="1" dirty="0"/>
              <a:t>Motor Leg</a:t>
            </a:r>
            <a:r>
              <a:rPr lang="en-US" dirty="0"/>
              <a:t>: The limb is placed in the appropriate position: hold the leg at 30 degrees (always tested supine). </a:t>
            </a:r>
            <a:endParaRPr lang="en-US" dirty="0" smtClean="0"/>
          </a:p>
          <a:p>
            <a:pPr marL="320040" indent="-320040" fontAlgn="auto">
              <a:spcAft>
                <a:spcPts val="0"/>
              </a:spcAft>
              <a:buFont typeface="Wingdings"/>
              <a:buChar char=""/>
              <a:defRPr/>
            </a:pPr>
            <a:r>
              <a:rPr lang="en-US" dirty="0" smtClean="0"/>
              <a:t>Drift </a:t>
            </a:r>
            <a:r>
              <a:rPr lang="en-US" dirty="0"/>
              <a:t>is scored if the leg falls before 5 seconds. </a:t>
            </a:r>
            <a:endParaRPr lang="en-US" dirty="0" smtClean="0"/>
          </a:p>
          <a:p>
            <a:pPr marL="320040" indent="-320040" fontAlgn="auto">
              <a:spcAft>
                <a:spcPts val="0"/>
              </a:spcAft>
              <a:buFont typeface="Wingdings"/>
              <a:buChar char=""/>
              <a:defRPr/>
            </a:pPr>
            <a:r>
              <a:rPr lang="en-US" dirty="0" smtClean="0"/>
              <a:t>The </a:t>
            </a:r>
            <a:r>
              <a:rPr lang="en-US" dirty="0"/>
              <a:t>aphasic patient is encouraged using urgency in the voice and pantomime, but not noxious stimulation. </a:t>
            </a:r>
            <a:endParaRPr lang="en-US" dirty="0" smtClean="0"/>
          </a:p>
          <a:p>
            <a:pPr marL="320040" indent="-320040" fontAlgn="auto">
              <a:spcAft>
                <a:spcPts val="0"/>
              </a:spcAft>
              <a:buFont typeface="Wingdings"/>
              <a:buChar char=""/>
              <a:defRPr/>
            </a:pPr>
            <a:r>
              <a:rPr lang="en-US" dirty="0" smtClean="0"/>
              <a:t>Each </a:t>
            </a:r>
            <a:r>
              <a:rPr lang="en-US" dirty="0"/>
              <a:t>limb is tested in turn, beginning with the non-paretic leg. Only in the case of amputation or joint fusion at the hip, the examiner should record the score as untestable (UN), and clearly write the explanation for this choice</a:t>
            </a:r>
            <a:r>
              <a:rPr lang="en-US" dirty="0" smtClean="0"/>
              <a:t>.</a:t>
            </a:r>
            <a:endParaRPr lang="en-US" dirty="0"/>
          </a:p>
        </p:txBody>
      </p:sp>
      <p:sp>
        <p:nvSpPr>
          <p:cNvPr id="4" name="Content Placeholder 3"/>
          <p:cNvSpPr>
            <a:spLocks noGrp="1"/>
          </p:cNvSpPr>
          <p:nvPr>
            <p:ph sz="quarter" idx="2"/>
          </p:nvPr>
        </p:nvSpPr>
        <p:spPr>
          <a:xfrm>
            <a:off x="4845050" y="1589088"/>
            <a:ext cx="3886200" cy="4572000"/>
          </a:xfrm>
        </p:spPr>
        <p:txBody>
          <a:bodyPr>
            <a:normAutofit fontScale="47500" lnSpcReduction="20000"/>
          </a:bodyPr>
          <a:lstStyle/>
          <a:p>
            <a:pPr marL="320040" indent="-320040" fontAlgn="auto">
              <a:spcAft>
                <a:spcPts val="0"/>
              </a:spcAft>
              <a:buFont typeface="Wingdings"/>
              <a:buChar char=""/>
              <a:defRPr/>
            </a:pPr>
            <a:r>
              <a:rPr lang="en-US" dirty="0"/>
              <a:t>0 = No drift; leg holds 30-degree position for full 5 seconds.</a:t>
            </a:r>
          </a:p>
          <a:p>
            <a:pPr marL="320040" indent="-320040" fontAlgn="auto">
              <a:spcAft>
                <a:spcPts val="0"/>
              </a:spcAft>
              <a:buFont typeface="Wingdings"/>
              <a:buChar char=""/>
              <a:defRPr/>
            </a:pPr>
            <a:r>
              <a:rPr lang="en-US" dirty="0"/>
              <a:t>1 = Drift; leg falls by the end of the 5-second period but does not hit bed.</a:t>
            </a:r>
          </a:p>
          <a:p>
            <a:pPr marL="320040" indent="-320040" fontAlgn="auto">
              <a:spcAft>
                <a:spcPts val="0"/>
              </a:spcAft>
              <a:buFont typeface="Wingdings"/>
              <a:buChar char=""/>
              <a:defRPr/>
            </a:pPr>
            <a:r>
              <a:rPr lang="en-US" dirty="0"/>
              <a:t>2 = Some effort against gravity; leg falls to bed by 5 seconds, but has some effort against gravity.</a:t>
            </a:r>
          </a:p>
          <a:p>
            <a:pPr marL="320040" indent="-320040" fontAlgn="auto">
              <a:spcAft>
                <a:spcPts val="0"/>
              </a:spcAft>
              <a:buFont typeface="Wingdings"/>
              <a:buChar char=""/>
              <a:defRPr/>
            </a:pPr>
            <a:r>
              <a:rPr lang="en-US" dirty="0"/>
              <a:t>3 = No effort against gravity; leg falls to bed immediately.</a:t>
            </a:r>
          </a:p>
          <a:p>
            <a:pPr marL="320040" indent="-320040" fontAlgn="auto">
              <a:spcAft>
                <a:spcPts val="0"/>
              </a:spcAft>
              <a:buFont typeface="Wingdings"/>
              <a:buChar char=""/>
              <a:defRPr/>
            </a:pPr>
            <a:r>
              <a:rPr lang="en-US" dirty="0"/>
              <a:t>4 = No movement.</a:t>
            </a:r>
          </a:p>
          <a:p>
            <a:pPr marL="320040" indent="-320040" fontAlgn="auto">
              <a:spcAft>
                <a:spcPts val="0"/>
              </a:spcAft>
              <a:buFont typeface="Wingdings"/>
              <a:buChar char=""/>
              <a:defRPr/>
            </a:pPr>
            <a:r>
              <a:rPr lang="en-US" dirty="0"/>
              <a:t>UN = Amputation or joint fusion, explain: </a:t>
            </a:r>
            <a:r>
              <a:rPr lang="en-US" dirty="0" smtClean="0"/>
              <a:t>____________</a:t>
            </a:r>
            <a:endParaRPr lang="en-US" dirty="0"/>
          </a:p>
          <a:p>
            <a:pPr marL="320040" indent="-320040" fontAlgn="auto">
              <a:spcAft>
                <a:spcPts val="0"/>
              </a:spcAft>
              <a:buFont typeface="Wingdings"/>
              <a:buChar char=""/>
              <a:defRPr/>
            </a:pPr>
            <a:endParaRPr lang="en-US" dirty="0" smtClean="0"/>
          </a:p>
          <a:p>
            <a:pPr marL="320040" indent="-320040" fontAlgn="auto">
              <a:spcAft>
                <a:spcPts val="0"/>
              </a:spcAft>
              <a:buFont typeface="Wingdings"/>
              <a:buChar char=""/>
              <a:defRPr/>
            </a:pPr>
            <a:r>
              <a:rPr lang="en-US" sz="4500" b="1" dirty="0" smtClean="0"/>
              <a:t>Score for this would be:</a:t>
            </a:r>
          </a:p>
          <a:p>
            <a:pPr marL="640715" lvl="1" indent="-320040" fontAlgn="auto">
              <a:spcAft>
                <a:spcPts val="0"/>
              </a:spcAft>
              <a:buFont typeface="Wingdings"/>
              <a:buChar char=""/>
              <a:defRPr/>
            </a:pPr>
            <a:r>
              <a:rPr lang="en-US" sz="4500" b="1" dirty="0" smtClean="0"/>
              <a:t>Left leg = 0</a:t>
            </a:r>
          </a:p>
          <a:p>
            <a:pPr marL="640715" lvl="1" indent="-320040" fontAlgn="auto">
              <a:spcAft>
                <a:spcPts val="0"/>
              </a:spcAft>
              <a:buFont typeface="Wingdings"/>
              <a:buChar char=""/>
              <a:defRPr/>
            </a:pPr>
            <a:r>
              <a:rPr lang="en-US" sz="4500" b="1" dirty="0" smtClean="0"/>
              <a:t>Right Leg = 3</a:t>
            </a:r>
            <a:endParaRPr lang="en-US" sz="4500" b="1" dirty="0"/>
          </a:p>
        </p:txBody>
      </p:sp>
      <p:sp>
        <p:nvSpPr>
          <p:cNvPr id="69636" name="TextBox 4"/>
          <p:cNvSpPr txBox="1">
            <a:spLocks noChangeArrowheads="1"/>
          </p:cNvSpPr>
          <p:nvPr/>
        </p:nvSpPr>
        <p:spPr bwMode="auto">
          <a:xfrm>
            <a:off x="6019800" y="6248400"/>
            <a:ext cx="2971800" cy="381000"/>
          </a:xfrm>
          <a:prstGeom prst="rect">
            <a:avLst/>
          </a:prstGeom>
          <a:noFill/>
          <a:ln w="9525">
            <a:noFill/>
            <a:miter lim="800000"/>
            <a:headEnd/>
            <a:tailEnd/>
          </a:ln>
        </p:spPr>
        <p:txBody>
          <a:bodyPr>
            <a:spAutoFit/>
          </a:bodyPr>
          <a:lstStyle/>
          <a:p>
            <a:r>
              <a:rPr lang="en-US">
                <a:latin typeface="Tw Cen MT" pitchFamily="34" charset="0"/>
              </a:rPr>
              <a:t>NIH Stroke Scale, 2003</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a:xfrm>
            <a:off x="612775" y="228600"/>
            <a:ext cx="8153400" cy="990600"/>
          </a:xfrm>
        </p:spPr>
        <p:txBody>
          <a:bodyPr/>
          <a:lstStyle/>
          <a:p>
            <a:r>
              <a:rPr lang="en-US" smtClean="0"/>
              <a:t>Case Study</a:t>
            </a:r>
          </a:p>
        </p:txBody>
      </p:sp>
      <p:sp>
        <p:nvSpPr>
          <p:cNvPr id="71682" name="Content Placeholder 4"/>
          <p:cNvSpPr>
            <a:spLocks noGrp="1"/>
          </p:cNvSpPr>
          <p:nvPr>
            <p:ph sz="quarter" idx="1"/>
          </p:nvPr>
        </p:nvSpPr>
        <p:spPr>
          <a:xfrm>
            <a:off x="612775" y="1600200"/>
            <a:ext cx="8153400" cy="4495800"/>
          </a:xfrm>
        </p:spPr>
        <p:txBody>
          <a:bodyPr/>
          <a:lstStyle/>
          <a:p>
            <a:r>
              <a:rPr lang="en-US" b="1" dirty="0" smtClean="0"/>
              <a:t>Paul is asked to touch his fingers to his nose. He is unable to follow this command.</a:t>
            </a:r>
          </a:p>
          <a:p>
            <a:r>
              <a:rPr lang="en-US" b="1" dirty="0" smtClean="0"/>
              <a:t>He is asked to touch his heels to his shins. He is also unable to follow this command.</a:t>
            </a:r>
          </a:p>
          <a:p>
            <a:r>
              <a:rPr lang="en-US" b="1" dirty="0" smtClean="0"/>
              <a:t>Paul reports feeling and sensation in all extremities.  </a:t>
            </a:r>
          </a:p>
          <a:p>
            <a:r>
              <a:rPr lang="en-US" dirty="0" smtClean="0"/>
              <a:t>Score Paul appropriately based on the above responses.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p:txBody>
          <a:bodyPr/>
          <a:lstStyle/>
          <a:p>
            <a:r>
              <a:rPr lang="en-US" smtClean="0"/>
              <a:t>NIH Stroke Scale – Limb Ataxia</a:t>
            </a:r>
          </a:p>
        </p:txBody>
      </p:sp>
      <p:sp>
        <p:nvSpPr>
          <p:cNvPr id="3" name="Content Placeholder 2"/>
          <p:cNvSpPr>
            <a:spLocks noGrp="1"/>
          </p:cNvSpPr>
          <p:nvPr>
            <p:ph sz="quarter" idx="1"/>
          </p:nvPr>
        </p:nvSpPr>
        <p:spPr>
          <a:xfrm>
            <a:off x="609600" y="1589088"/>
            <a:ext cx="3886200" cy="4572000"/>
          </a:xfrm>
        </p:spPr>
        <p:txBody>
          <a:bodyPr>
            <a:noAutofit/>
          </a:bodyPr>
          <a:lstStyle/>
          <a:p>
            <a:pPr marL="320040" indent="-320040" fontAlgn="auto">
              <a:spcAft>
                <a:spcPts val="0"/>
              </a:spcAft>
              <a:buFont typeface="Wingdings"/>
              <a:buChar char=""/>
              <a:defRPr/>
            </a:pPr>
            <a:r>
              <a:rPr lang="en-US" sz="1400" b="1" dirty="0"/>
              <a:t>Limb Ataxia</a:t>
            </a:r>
            <a:r>
              <a:rPr lang="en-US" sz="1400" dirty="0"/>
              <a:t>: This item is aimed at finding evidence of a unilateral cerebellar lesion. </a:t>
            </a:r>
            <a:endParaRPr lang="en-US" sz="1400" dirty="0" smtClean="0"/>
          </a:p>
          <a:p>
            <a:pPr marL="320040" indent="-320040" fontAlgn="auto">
              <a:spcAft>
                <a:spcPts val="0"/>
              </a:spcAft>
              <a:buFont typeface="Wingdings"/>
              <a:buChar char=""/>
              <a:defRPr/>
            </a:pPr>
            <a:r>
              <a:rPr lang="en-US" sz="1400" dirty="0" smtClean="0"/>
              <a:t>Test </a:t>
            </a:r>
            <a:r>
              <a:rPr lang="en-US" sz="1400" dirty="0"/>
              <a:t>with eyes open. In case of visual defect, ensure testing is done in intact visual field. </a:t>
            </a:r>
            <a:endParaRPr lang="en-US" sz="1400" dirty="0" smtClean="0"/>
          </a:p>
          <a:p>
            <a:pPr marL="320040" indent="-320040" fontAlgn="auto">
              <a:spcAft>
                <a:spcPts val="0"/>
              </a:spcAft>
              <a:buFont typeface="Wingdings"/>
              <a:buChar char=""/>
              <a:defRPr/>
            </a:pPr>
            <a:r>
              <a:rPr lang="en-US" sz="1400" dirty="0" smtClean="0"/>
              <a:t>The </a:t>
            </a:r>
            <a:r>
              <a:rPr lang="en-US" sz="1400" dirty="0"/>
              <a:t>finger-nose-finger and heel-shin tests are performed on both sides, and ataxia is scored only if present out of proportion to weakness. </a:t>
            </a:r>
            <a:endParaRPr lang="en-US" sz="1400" dirty="0" smtClean="0"/>
          </a:p>
          <a:p>
            <a:pPr marL="320040" indent="-320040" fontAlgn="auto">
              <a:spcAft>
                <a:spcPts val="0"/>
              </a:spcAft>
              <a:buFont typeface="Wingdings"/>
              <a:buChar char=""/>
              <a:defRPr/>
            </a:pPr>
            <a:r>
              <a:rPr lang="en-US" sz="1400" dirty="0" smtClean="0"/>
              <a:t>Ataxia </a:t>
            </a:r>
            <a:r>
              <a:rPr lang="en-US" sz="1400" dirty="0"/>
              <a:t>is absent in the patient who cannot understand or is paralyzed. </a:t>
            </a:r>
            <a:endParaRPr lang="en-US" sz="1400" dirty="0" smtClean="0"/>
          </a:p>
          <a:p>
            <a:pPr marL="320040" indent="-320040" fontAlgn="auto">
              <a:spcAft>
                <a:spcPts val="0"/>
              </a:spcAft>
              <a:buFont typeface="Wingdings"/>
              <a:buChar char=""/>
              <a:defRPr/>
            </a:pPr>
            <a:r>
              <a:rPr lang="en-US" sz="1400" dirty="0" smtClean="0"/>
              <a:t>Only </a:t>
            </a:r>
            <a:r>
              <a:rPr lang="en-US" sz="1400" dirty="0"/>
              <a:t>in the case of amputation or joint fusion, the examiner should record the score as untestable (UN), and clearly write the explanation for this choice. </a:t>
            </a:r>
            <a:endParaRPr lang="en-US" sz="1400" dirty="0" smtClean="0"/>
          </a:p>
          <a:p>
            <a:pPr marL="320040" indent="-320040" fontAlgn="auto">
              <a:spcAft>
                <a:spcPts val="0"/>
              </a:spcAft>
              <a:buFont typeface="Wingdings"/>
              <a:buChar char=""/>
              <a:defRPr/>
            </a:pPr>
            <a:r>
              <a:rPr lang="en-US" sz="1400" dirty="0" smtClean="0"/>
              <a:t>In </a:t>
            </a:r>
            <a:r>
              <a:rPr lang="en-US" sz="1400" dirty="0"/>
              <a:t>case of blindness, test by having the patient touch nose from extended arm position</a:t>
            </a:r>
            <a:r>
              <a:rPr lang="en-US" sz="1400" dirty="0" smtClean="0"/>
              <a:t>.</a:t>
            </a:r>
            <a:endParaRPr lang="en-US" sz="1400" dirty="0"/>
          </a:p>
        </p:txBody>
      </p:sp>
      <p:sp>
        <p:nvSpPr>
          <p:cNvPr id="4" name="Content Placeholder 3"/>
          <p:cNvSpPr>
            <a:spLocks noGrp="1"/>
          </p:cNvSpPr>
          <p:nvPr>
            <p:ph sz="quarter" idx="2"/>
          </p:nvPr>
        </p:nvSpPr>
        <p:spPr>
          <a:xfrm>
            <a:off x="4845050" y="1589088"/>
            <a:ext cx="3886200" cy="4572000"/>
          </a:xfrm>
        </p:spPr>
        <p:txBody>
          <a:bodyPr>
            <a:normAutofit/>
          </a:bodyPr>
          <a:lstStyle/>
          <a:p>
            <a:pPr marL="320040" indent="-320040" fontAlgn="auto">
              <a:spcAft>
                <a:spcPts val="0"/>
              </a:spcAft>
              <a:buFont typeface="Wingdings"/>
              <a:buChar char=""/>
              <a:defRPr/>
            </a:pPr>
            <a:r>
              <a:rPr lang="en-US" sz="2200" dirty="0">
                <a:hlinkClick r:id="rId2" action="ppaction://hlinksldjump"/>
              </a:rPr>
              <a:t>0 = Absent.</a:t>
            </a:r>
            <a:endParaRPr lang="en-US" sz="2200" dirty="0"/>
          </a:p>
          <a:p>
            <a:pPr marL="320040" indent="-320040" fontAlgn="auto">
              <a:spcAft>
                <a:spcPts val="0"/>
              </a:spcAft>
              <a:buFont typeface="Wingdings"/>
              <a:buChar char=""/>
              <a:defRPr/>
            </a:pPr>
            <a:r>
              <a:rPr lang="en-US" sz="2200" dirty="0">
                <a:hlinkClick r:id="rId2" action="ppaction://hlinksldjump"/>
              </a:rPr>
              <a:t>1 = Present in one limb.</a:t>
            </a:r>
            <a:endParaRPr lang="en-US" sz="2200" dirty="0"/>
          </a:p>
          <a:p>
            <a:pPr marL="320040" indent="-320040" fontAlgn="auto">
              <a:spcAft>
                <a:spcPts val="0"/>
              </a:spcAft>
              <a:buFont typeface="Wingdings"/>
              <a:buChar char=""/>
              <a:defRPr/>
            </a:pPr>
            <a:r>
              <a:rPr lang="en-US" sz="2200" dirty="0">
                <a:hlinkClick r:id="" action="ppaction://hlinkshowjump?jump=nextslide"/>
              </a:rPr>
              <a:t>2 = Present in two limbs.</a:t>
            </a:r>
            <a:endParaRPr lang="en-US" sz="2200" dirty="0"/>
          </a:p>
          <a:p>
            <a:pPr marL="320040" indent="-320040" fontAlgn="auto">
              <a:spcAft>
                <a:spcPts val="0"/>
              </a:spcAft>
              <a:buFont typeface="Wingdings"/>
              <a:buChar char=""/>
              <a:defRPr/>
            </a:pPr>
            <a:r>
              <a:rPr lang="en-US" sz="2200" dirty="0">
                <a:hlinkClick r:id="rId2" action="ppaction://hlinksldjump"/>
              </a:rPr>
              <a:t>UN = Amputation or joint fusion, explain: ________________</a:t>
            </a:r>
            <a:endParaRPr lang="en-US" sz="2200" dirty="0"/>
          </a:p>
          <a:p>
            <a:pPr marL="320040" indent="-320040" fontAlgn="auto">
              <a:spcAft>
                <a:spcPts val="0"/>
              </a:spcAft>
              <a:buFont typeface="Wingdings"/>
              <a:buChar char=""/>
              <a:defRPr/>
            </a:pPr>
            <a:endParaRPr lang="en-US" sz="4200" dirty="0" smtClean="0"/>
          </a:p>
          <a:p>
            <a:pPr marL="320040" indent="-320040" fontAlgn="auto">
              <a:spcAft>
                <a:spcPts val="0"/>
              </a:spcAft>
              <a:buFont typeface="Wingdings"/>
              <a:buChar char=""/>
              <a:defRPr/>
            </a:pPr>
            <a:endParaRPr lang="en-US" sz="4200" dirty="0"/>
          </a:p>
          <a:p>
            <a:pPr marL="320040" indent="-320040" fontAlgn="auto">
              <a:spcAft>
                <a:spcPts val="0"/>
              </a:spcAft>
              <a:buFont typeface="Wingdings"/>
              <a:buChar char=""/>
              <a:defRPr/>
            </a:pPr>
            <a:r>
              <a:rPr lang="en-US" sz="2500" dirty="0" smtClean="0">
                <a:hlinkClick r:id="rId3" action="ppaction://hlinksldjump"/>
              </a:rPr>
              <a:t>Review Case Study</a:t>
            </a:r>
            <a:endParaRPr lang="en-US" sz="2500" dirty="0"/>
          </a:p>
        </p:txBody>
      </p:sp>
      <p:sp>
        <p:nvSpPr>
          <p:cNvPr id="72708" name="TextBox 4"/>
          <p:cNvSpPr txBox="1">
            <a:spLocks noChangeArrowheads="1"/>
          </p:cNvSpPr>
          <p:nvPr/>
        </p:nvSpPr>
        <p:spPr bwMode="auto">
          <a:xfrm>
            <a:off x="6172200" y="6248400"/>
            <a:ext cx="2667000" cy="381000"/>
          </a:xfrm>
          <a:prstGeom prst="rect">
            <a:avLst/>
          </a:prstGeom>
          <a:noFill/>
          <a:ln w="9525">
            <a:noFill/>
            <a:miter lim="800000"/>
            <a:headEnd/>
            <a:tailEnd/>
          </a:ln>
        </p:spPr>
        <p:txBody>
          <a:bodyPr>
            <a:spAutoFit/>
          </a:bodyPr>
          <a:lstStyle/>
          <a:p>
            <a:r>
              <a:rPr lang="en-US">
                <a:latin typeface="Tw Cen MT" pitchFamily="34" charset="0"/>
              </a:rPr>
              <a:t>NIH Stroke Scale, 2003</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4"/>
          <p:cNvSpPr>
            <a:spLocks noGrp="1"/>
          </p:cNvSpPr>
          <p:nvPr>
            <p:ph type="title"/>
          </p:nvPr>
        </p:nvSpPr>
        <p:spPr>
          <a:xfrm>
            <a:off x="612775" y="228600"/>
            <a:ext cx="8153400" cy="990600"/>
          </a:xfrm>
        </p:spPr>
        <p:txBody>
          <a:bodyPr/>
          <a:lstStyle/>
          <a:p>
            <a:endParaRPr lang="en-US" smtClean="0"/>
          </a:p>
        </p:txBody>
      </p:sp>
      <p:sp>
        <p:nvSpPr>
          <p:cNvPr id="73730" name="Content Placeholder 2"/>
          <p:cNvSpPr>
            <a:spLocks noGrp="1"/>
          </p:cNvSpPr>
          <p:nvPr>
            <p:ph sz="quarter" idx="1"/>
          </p:nvPr>
        </p:nvSpPr>
        <p:spPr>
          <a:xfrm>
            <a:off x="612775" y="1600200"/>
            <a:ext cx="8153400" cy="4495800"/>
          </a:xfrm>
        </p:spPr>
        <p:txBody>
          <a:bodyPr/>
          <a:lstStyle/>
          <a:p>
            <a:r>
              <a:rPr lang="en-US" dirty="0" smtClean="0">
                <a:hlinkClick r:id="rId3" action="ppaction://hlinksldjump"/>
              </a:rPr>
              <a:t>Perfect Answer</a:t>
            </a:r>
            <a:endParaRPr lang="en-US" dirty="0" smtClean="0"/>
          </a:p>
          <a:p>
            <a:r>
              <a:rPr lang="en-US" sz="5400" dirty="0" smtClean="0">
                <a:hlinkClick r:id="rId3" action="ppaction://hlinksldjump"/>
              </a:rPr>
              <a:t>Click here to continue</a:t>
            </a:r>
            <a:r>
              <a:rPr lang="en-US" dirty="0" smtClean="0">
                <a:hlinkClick r:id="rId3" action="ppaction://hlinksldjump"/>
              </a:rPr>
              <a:t>. </a:t>
            </a:r>
            <a:endParaRPr lang="en-US" dirty="0" smtClean="0"/>
          </a:p>
        </p:txBody>
      </p:sp>
      <p:pic>
        <p:nvPicPr>
          <p:cNvPr id="73732" name="Picture 4">
            <a:hlinkClick r:id="" action="ppaction://media"/>
          </p:cNvPr>
          <p:cNvPicPr>
            <a:picLocks noRot="1" noChangeAspect="1" noChangeArrowheads="1"/>
          </p:cNvPicPr>
          <p:nvPr>
            <a:wavAudioFile r:embed="rId1" name="j0214098.wav"/>
          </p:nvPr>
        </p:nvPicPr>
        <p:blipFill>
          <a:blip r:embed="rId4" cstate="print"/>
          <a:srcRect/>
          <a:stretch>
            <a:fillRect/>
          </a:stretch>
        </p:blipFill>
        <p:spPr bwMode="auto">
          <a:xfrm>
            <a:off x="4419600" y="3276600"/>
            <a:ext cx="304800" cy="304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45" fill="hold"/>
                                        <p:tgtEl>
                                          <p:spTgt spid="7373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3732"/>
                </p:tgtEl>
              </p:cMediaNode>
            </p:audi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a:xfrm>
            <a:off x="612775" y="228600"/>
            <a:ext cx="8153400" cy="990600"/>
          </a:xfrm>
        </p:spPr>
        <p:txBody>
          <a:bodyPr/>
          <a:lstStyle/>
          <a:p>
            <a:endParaRPr lang="en-US" smtClean="0"/>
          </a:p>
        </p:txBody>
      </p:sp>
      <p:sp>
        <p:nvSpPr>
          <p:cNvPr id="74754" name="Content Placeholder 2"/>
          <p:cNvSpPr>
            <a:spLocks noGrp="1"/>
          </p:cNvSpPr>
          <p:nvPr>
            <p:ph sz="quarter" idx="1"/>
          </p:nvPr>
        </p:nvSpPr>
        <p:spPr>
          <a:xfrm>
            <a:off x="612775" y="1600200"/>
            <a:ext cx="8153400" cy="4495800"/>
          </a:xfrm>
        </p:spPr>
        <p:txBody>
          <a:bodyPr/>
          <a:lstStyle/>
          <a:p>
            <a:r>
              <a:rPr lang="en-US" dirty="0" smtClean="0">
                <a:hlinkClick r:id="rId2" action="ppaction://hlinksldjump"/>
              </a:rPr>
              <a:t>Try that one again.  Paul was unable to do either exam.</a:t>
            </a:r>
          </a:p>
          <a:p>
            <a:r>
              <a:rPr lang="en-US" dirty="0" smtClean="0">
                <a:hlinkClick r:id="rId2" action="ppaction://hlinksldjump"/>
              </a:rPr>
              <a:t> </a:t>
            </a:r>
            <a:r>
              <a:rPr lang="en-US" sz="5400" dirty="0" smtClean="0">
                <a:hlinkClick r:id="rId2" action="ppaction://hlinksldjump"/>
              </a:rPr>
              <a:t>Click here to try again</a:t>
            </a:r>
            <a:r>
              <a:rPr lang="en-US" dirty="0" smtClean="0">
                <a:hlinkClick r:id="rId2" action="ppaction://hlinksldjump"/>
              </a:rPr>
              <a:t>.</a:t>
            </a:r>
            <a:endParaRPr lang="en-US"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r>
              <a:rPr lang="en-US" smtClean="0"/>
              <a:t>NIH Stroke Scale - Sensory</a:t>
            </a:r>
          </a:p>
        </p:txBody>
      </p:sp>
      <p:sp>
        <p:nvSpPr>
          <p:cNvPr id="3" name="Content Placeholder 2"/>
          <p:cNvSpPr>
            <a:spLocks noGrp="1"/>
          </p:cNvSpPr>
          <p:nvPr>
            <p:ph sz="quarter" idx="1"/>
          </p:nvPr>
        </p:nvSpPr>
        <p:spPr>
          <a:xfrm>
            <a:off x="609600" y="1589088"/>
            <a:ext cx="3886200" cy="4572000"/>
          </a:xfrm>
        </p:spPr>
        <p:txBody>
          <a:bodyPr>
            <a:normAutofit fontScale="40000" lnSpcReduction="20000"/>
          </a:bodyPr>
          <a:lstStyle/>
          <a:p>
            <a:pPr marL="320040" indent="-320040" fontAlgn="auto">
              <a:spcAft>
                <a:spcPts val="0"/>
              </a:spcAft>
              <a:buFont typeface="Wingdings"/>
              <a:buChar char=""/>
              <a:defRPr/>
            </a:pPr>
            <a:r>
              <a:rPr lang="en-US" b="1" dirty="0"/>
              <a:t>Sensory</a:t>
            </a:r>
            <a:r>
              <a:rPr lang="en-US" dirty="0"/>
              <a:t>: Sensation or grimace to pinprick when tested, or withdrawal from noxious stimulus in the obtunded or aphasic patient</a:t>
            </a:r>
            <a:r>
              <a:rPr lang="en-US" dirty="0" smtClean="0"/>
              <a:t>.</a:t>
            </a:r>
          </a:p>
          <a:p>
            <a:pPr marL="320040" indent="-320040" fontAlgn="auto">
              <a:spcAft>
                <a:spcPts val="0"/>
              </a:spcAft>
              <a:buFont typeface="Wingdings"/>
              <a:buChar char=""/>
              <a:defRPr/>
            </a:pPr>
            <a:r>
              <a:rPr lang="en-US" dirty="0" smtClean="0"/>
              <a:t> </a:t>
            </a:r>
            <a:r>
              <a:rPr lang="en-US" dirty="0"/>
              <a:t>Only sensory loss attributed to stroke is scored as abnormal and the examiner should test as many body areas (arms [not hands], legs, trunk, face) as needed to accurately check for </a:t>
            </a:r>
            <a:r>
              <a:rPr lang="en-US" dirty="0" err="1"/>
              <a:t>hemisensory</a:t>
            </a:r>
            <a:r>
              <a:rPr lang="en-US" dirty="0"/>
              <a:t> loss. </a:t>
            </a:r>
            <a:endParaRPr lang="en-US" dirty="0" smtClean="0"/>
          </a:p>
          <a:p>
            <a:pPr marL="320040" indent="-320040" fontAlgn="auto">
              <a:spcAft>
                <a:spcPts val="0"/>
              </a:spcAft>
              <a:buFont typeface="Wingdings"/>
              <a:buChar char=""/>
              <a:defRPr/>
            </a:pPr>
            <a:r>
              <a:rPr lang="en-US" dirty="0" smtClean="0"/>
              <a:t>A </a:t>
            </a:r>
            <a:r>
              <a:rPr lang="en-US" dirty="0"/>
              <a:t>score of 2, “severe or total sensory loss,” should only be given when a severe or total loss of sensation can be clearly demonstrated</a:t>
            </a:r>
            <a:r>
              <a:rPr lang="en-US" dirty="0" smtClean="0"/>
              <a:t>.</a:t>
            </a:r>
          </a:p>
          <a:p>
            <a:pPr marL="320040" indent="-320040" fontAlgn="auto">
              <a:spcAft>
                <a:spcPts val="0"/>
              </a:spcAft>
              <a:buFont typeface="Wingdings"/>
              <a:buChar char=""/>
              <a:defRPr/>
            </a:pPr>
            <a:r>
              <a:rPr lang="en-US" dirty="0" smtClean="0"/>
              <a:t> </a:t>
            </a:r>
            <a:r>
              <a:rPr lang="en-US" dirty="0"/>
              <a:t>Stuporous and aphasic patients will, therefore, probably score 1 or 0. The patient with brainstem stroke who has bilateral loss of sensation is scored 2. </a:t>
            </a:r>
            <a:endParaRPr lang="en-US" dirty="0" smtClean="0"/>
          </a:p>
          <a:p>
            <a:pPr marL="320040" indent="-320040" fontAlgn="auto">
              <a:spcAft>
                <a:spcPts val="0"/>
              </a:spcAft>
              <a:buFont typeface="Wingdings"/>
              <a:buChar char=""/>
              <a:defRPr/>
            </a:pPr>
            <a:r>
              <a:rPr lang="en-US" dirty="0" smtClean="0"/>
              <a:t>If </a:t>
            </a:r>
            <a:r>
              <a:rPr lang="en-US" dirty="0"/>
              <a:t>the patient does not respond and is quadriplegic, score 2. Patients in a coma (item 1a=3) are automatically given a 2 on this item</a:t>
            </a:r>
            <a:r>
              <a:rPr lang="en-US" dirty="0" smtClean="0"/>
              <a:t>.</a:t>
            </a:r>
            <a:endParaRPr lang="en-US" dirty="0"/>
          </a:p>
        </p:txBody>
      </p:sp>
      <p:sp>
        <p:nvSpPr>
          <p:cNvPr id="4" name="Content Placeholder 3"/>
          <p:cNvSpPr>
            <a:spLocks noGrp="1"/>
          </p:cNvSpPr>
          <p:nvPr>
            <p:ph sz="quarter" idx="2"/>
          </p:nvPr>
        </p:nvSpPr>
        <p:spPr>
          <a:xfrm>
            <a:off x="4845050" y="1589088"/>
            <a:ext cx="3886200" cy="4572000"/>
          </a:xfrm>
        </p:spPr>
        <p:txBody>
          <a:bodyPr>
            <a:normAutofit fontScale="40000" lnSpcReduction="20000"/>
          </a:bodyPr>
          <a:lstStyle/>
          <a:p>
            <a:pPr marL="320040" indent="-320040" fontAlgn="auto">
              <a:spcAft>
                <a:spcPts val="0"/>
              </a:spcAft>
              <a:buFont typeface="Wingdings"/>
              <a:buChar char=""/>
              <a:defRPr/>
            </a:pPr>
            <a:r>
              <a:rPr lang="en-US" sz="3800" dirty="0">
                <a:hlinkClick r:id="" action="ppaction://hlinkshowjump?jump=nextslide"/>
              </a:rPr>
              <a:t>0 = Normal; no sensory loss.</a:t>
            </a:r>
            <a:endParaRPr lang="en-US" sz="3800" dirty="0"/>
          </a:p>
          <a:p>
            <a:pPr marL="320040" indent="-320040" fontAlgn="auto">
              <a:spcAft>
                <a:spcPts val="0"/>
              </a:spcAft>
              <a:buFont typeface="Wingdings"/>
              <a:buChar char=""/>
              <a:defRPr/>
            </a:pPr>
            <a:r>
              <a:rPr lang="en-US" sz="3800" dirty="0">
                <a:hlinkClick r:id="rId2" action="ppaction://hlinksldjump"/>
              </a:rPr>
              <a:t>1 = Mild-to-moderate sensory loss; patient feels pinprick is less sharp or is dull on the affected side; or there is a loss of superficial pain with pinprick, but patient is aware of being touched.</a:t>
            </a:r>
            <a:endParaRPr lang="en-US" sz="3800" dirty="0"/>
          </a:p>
          <a:p>
            <a:pPr marL="320040" indent="-320040" fontAlgn="auto">
              <a:spcAft>
                <a:spcPts val="0"/>
              </a:spcAft>
              <a:buFont typeface="Wingdings"/>
              <a:buChar char=""/>
              <a:defRPr/>
            </a:pPr>
            <a:r>
              <a:rPr lang="en-US" sz="3800" dirty="0">
                <a:hlinkClick r:id="rId2" action="ppaction://hlinksldjump"/>
              </a:rPr>
              <a:t>2 = Severe to total sensory loss; patient is not aware of being touched in the face, arm, and </a:t>
            </a:r>
            <a:r>
              <a:rPr lang="en-US" sz="3800" dirty="0" smtClean="0">
                <a:hlinkClick r:id="rId2" action="ppaction://hlinksldjump"/>
              </a:rPr>
              <a:t>leg</a:t>
            </a:r>
            <a:endParaRPr lang="en-US" sz="3800" dirty="0" smtClean="0"/>
          </a:p>
          <a:p>
            <a:pPr marL="320040" indent="-320040" fontAlgn="auto">
              <a:spcAft>
                <a:spcPts val="0"/>
              </a:spcAft>
              <a:buFont typeface="Wingdings"/>
              <a:buChar char=""/>
              <a:defRPr/>
            </a:pPr>
            <a:endParaRPr lang="en-US" sz="3800" dirty="0"/>
          </a:p>
          <a:p>
            <a:pPr marL="320040" indent="-320040" fontAlgn="auto">
              <a:spcAft>
                <a:spcPts val="0"/>
              </a:spcAft>
              <a:buFont typeface="Wingdings"/>
              <a:buChar char=""/>
              <a:defRPr/>
            </a:pPr>
            <a:endParaRPr lang="en-US" sz="3800" dirty="0" smtClean="0"/>
          </a:p>
          <a:p>
            <a:pPr marL="320040" indent="-320040" fontAlgn="auto">
              <a:spcAft>
                <a:spcPts val="0"/>
              </a:spcAft>
              <a:buFont typeface="Wingdings"/>
              <a:buChar char=""/>
              <a:defRPr/>
            </a:pPr>
            <a:endParaRPr lang="en-US" sz="3800" dirty="0" smtClean="0"/>
          </a:p>
          <a:p>
            <a:pPr marL="320040" indent="-320040" fontAlgn="auto">
              <a:spcAft>
                <a:spcPts val="0"/>
              </a:spcAft>
              <a:buFont typeface="Wingdings"/>
              <a:buChar char=""/>
              <a:defRPr/>
            </a:pPr>
            <a:endParaRPr lang="en-US" sz="3800" dirty="0"/>
          </a:p>
          <a:p>
            <a:pPr marL="320040" indent="-320040" fontAlgn="auto">
              <a:spcAft>
                <a:spcPts val="0"/>
              </a:spcAft>
              <a:buFont typeface="Wingdings"/>
              <a:buChar char=""/>
              <a:defRPr/>
            </a:pPr>
            <a:endParaRPr lang="en-US" sz="3800" dirty="0" smtClean="0"/>
          </a:p>
          <a:p>
            <a:pPr marL="320040" indent="-320040" fontAlgn="auto">
              <a:spcAft>
                <a:spcPts val="0"/>
              </a:spcAft>
              <a:buFont typeface="Wingdings"/>
              <a:buChar char=""/>
              <a:defRPr/>
            </a:pPr>
            <a:endParaRPr lang="en-US" sz="3800" dirty="0"/>
          </a:p>
          <a:p>
            <a:pPr marL="320040" indent="-320040" fontAlgn="auto">
              <a:spcAft>
                <a:spcPts val="0"/>
              </a:spcAft>
              <a:buFont typeface="Wingdings"/>
              <a:buChar char=""/>
              <a:defRPr/>
            </a:pPr>
            <a:endParaRPr lang="en-US" sz="3800" dirty="0" smtClean="0"/>
          </a:p>
          <a:p>
            <a:pPr marL="320040" indent="-320040" fontAlgn="auto">
              <a:spcAft>
                <a:spcPts val="0"/>
              </a:spcAft>
              <a:buFont typeface="Wingdings"/>
              <a:buChar char=""/>
              <a:defRPr/>
            </a:pPr>
            <a:endParaRPr lang="en-US" sz="3800" dirty="0" smtClean="0"/>
          </a:p>
          <a:p>
            <a:pPr marL="320040" indent="-320040" fontAlgn="auto">
              <a:spcAft>
                <a:spcPts val="0"/>
              </a:spcAft>
              <a:buFont typeface="Wingdings"/>
              <a:buChar char=""/>
              <a:defRPr/>
            </a:pPr>
            <a:r>
              <a:rPr lang="en-US" sz="6300" dirty="0" smtClean="0">
                <a:hlinkClick r:id="rId3" action="ppaction://hlinksldjump"/>
              </a:rPr>
              <a:t>Review Case Study</a:t>
            </a:r>
            <a:endParaRPr lang="en-US" sz="6300" dirty="0"/>
          </a:p>
          <a:p>
            <a:pPr marL="320040" indent="-320040" fontAlgn="auto">
              <a:spcAft>
                <a:spcPts val="0"/>
              </a:spcAft>
              <a:buFont typeface="Wingdings"/>
              <a:buChar char=""/>
              <a:defRPr/>
            </a:pPr>
            <a:endParaRPr lang="en-US" sz="3800" dirty="0" smtClean="0"/>
          </a:p>
          <a:p>
            <a:pPr marL="320040" indent="-320040" fontAlgn="auto">
              <a:spcAft>
                <a:spcPts val="0"/>
              </a:spcAft>
              <a:buFont typeface="Wingdings"/>
              <a:buChar char=""/>
              <a:defRPr/>
            </a:pPr>
            <a:endParaRPr lang="en-US" sz="3800" dirty="0"/>
          </a:p>
          <a:p>
            <a:pPr marL="0" indent="0" fontAlgn="auto">
              <a:spcAft>
                <a:spcPts val="0"/>
              </a:spcAft>
              <a:buNone/>
              <a:defRPr/>
            </a:pPr>
            <a:endParaRPr lang="en-US" sz="3800" dirty="0"/>
          </a:p>
          <a:p>
            <a:pPr marL="320040" indent="-320040" fontAlgn="auto">
              <a:spcAft>
                <a:spcPts val="0"/>
              </a:spcAft>
              <a:buFont typeface="Wingdings"/>
              <a:buChar char=""/>
              <a:defRPr/>
            </a:pPr>
            <a:endParaRPr lang="en-US" dirty="0"/>
          </a:p>
        </p:txBody>
      </p:sp>
      <p:sp>
        <p:nvSpPr>
          <p:cNvPr id="75780" name="TextBox 4"/>
          <p:cNvSpPr txBox="1">
            <a:spLocks noChangeArrowheads="1"/>
          </p:cNvSpPr>
          <p:nvPr/>
        </p:nvSpPr>
        <p:spPr bwMode="auto">
          <a:xfrm>
            <a:off x="6400800" y="6248400"/>
            <a:ext cx="2590800" cy="369888"/>
          </a:xfrm>
          <a:prstGeom prst="rect">
            <a:avLst/>
          </a:prstGeom>
          <a:noFill/>
          <a:ln w="9525">
            <a:noFill/>
            <a:miter lim="800000"/>
            <a:headEnd/>
            <a:tailEnd/>
          </a:ln>
        </p:spPr>
        <p:txBody>
          <a:bodyPr>
            <a:spAutoFit/>
          </a:bodyPr>
          <a:lstStyle/>
          <a:p>
            <a:r>
              <a:rPr lang="en-US">
                <a:latin typeface="Tw Cen MT" pitchFamily="34" charset="0"/>
              </a:rPr>
              <a:t>NIH Stroke Scale, 2003</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4"/>
          <p:cNvSpPr>
            <a:spLocks noGrp="1"/>
          </p:cNvSpPr>
          <p:nvPr>
            <p:ph type="title"/>
          </p:nvPr>
        </p:nvSpPr>
        <p:spPr>
          <a:xfrm>
            <a:off x="612775" y="228600"/>
            <a:ext cx="8153400" cy="990600"/>
          </a:xfrm>
        </p:spPr>
        <p:txBody>
          <a:bodyPr/>
          <a:lstStyle/>
          <a:p>
            <a:endParaRPr lang="en-US" smtClean="0"/>
          </a:p>
        </p:txBody>
      </p:sp>
      <p:sp>
        <p:nvSpPr>
          <p:cNvPr id="76802" name="Content Placeholder 2"/>
          <p:cNvSpPr>
            <a:spLocks noGrp="1"/>
          </p:cNvSpPr>
          <p:nvPr>
            <p:ph sz="quarter" idx="1"/>
          </p:nvPr>
        </p:nvSpPr>
        <p:spPr>
          <a:xfrm>
            <a:off x="612775" y="1600200"/>
            <a:ext cx="8153400" cy="4495800"/>
          </a:xfrm>
        </p:spPr>
        <p:txBody>
          <a:bodyPr/>
          <a:lstStyle/>
          <a:p>
            <a:r>
              <a:rPr lang="en-US" smtClean="0">
                <a:hlinkClick r:id="rId3" action="ppaction://hlinksldjump"/>
              </a:rPr>
              <a:t>You’re an expert. </a:t>
            </a:r>
          </a:p>
          <a:p>
            <a:r>
              <a:rPr lang="en-US" smtClean="0">
                <a:hlinkClick r:id="rId3" action="ppaction://hlinksldjump"/>
              </a:rPr>
              <a:t> </a:t>
            </a:r>
            <a:r>
              <a:rPr lang="en-US" sz="5400" smtClean="0">
                <a:hlinkClick r:id="rId3" action="ppaction://hlinksldjump"/>
              </a:rPr>
              <a:t>Click here to continue. </a:t>
            </a:r>
            <a:endParaRPr lang="en-US" sz="5400" smtClean="0"/>
          </a:p>
        </p:txBody>
      </p:sp>
      <p:pic>
        <p:nvPicPr>
          <p:cNvPr id="76804" name="Picture 4">
            <a:hlinkClick r:id="" action="ppaction://media"/>
          </p:cNvPr>
          <p:cNvPicPr>
            <a:picLocks noRot="1" noChangeAspect="1" noChangeArrowheads="1"/>
          </p:cNvPicPr>
          <p:nvPr>
            <a:wavAudioFile r:embed="rId1" name="j0214098.wav"/>
          </p:nvPr>
        </p:nvPicPr>
        <p:blipFill>
          <a:blip r:embed="rId4" cstate="print"/>
          <a:srcRect/>
          <a:stretch>
            <a:fillRect/>
          </a:stretch>
        </p:blipFill>
        <p:spPr bwMode="auto">
          <a:xfrm>
            <a:off x="4419600" y="3276600"/>
            <a:ext cx="304800" cy="304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45" fill="hold"/>
                                        <p:tgtEl>
                                          <p:spTgt spid="7680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680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612775" y="228600"/>
            <a:ext cx="8153400" cy="990600"/>
          </a:xfrm>
        </p:spPr>
        <p:txBody>
          <a:bodyPr/>
          <a:lstStyle/>
          <a:p>
            <a:r>
              <a:rPr lang="en-US" smtClean="0"/>
              <a:t>Objectives</a:t>
            </a:r>
          </a:p>
        </p:txBody>
      </p:sp>
      <p:sp>
        <p:nvSpPr>
          <p:cNvPr id="3" name="Content Placeholder 2"/>
          <p:cNvSpPr>
            <a:spLocks noGrp="1"/>
          </p:cNvSpPr>
          <p:nvPr>
            <p:ph sz="quarter" idx="1"/>
          </p:nvPr>
        </p:nvSpPr>
        <p:spPr>
          <a:xfrm>
            <a:off x="612775" y="1600200"/>
            <a:ext cx="8153400" cy="4495800"/>
          </a:xfrm>
        </p:spPr>
        <p:txBody>
          <a:bodyPr>
            <a:normAutofit lnSpcReduction="10000"/>
          </a:bodyPr>
          <a:lstStyle/>
          <a:p>
            <a:pPr marL="320040" indent="-320040" fontAlgn="auto">
              <a:spcAft>
                <a:spcPts val="0"/>
              </a:spcAft>
              <a:buFont typeface="Wingdings"/>
              <a:buChar char=""/>
              <a:defRPr/>
            </a:pPr>
            <a:r>
              <a:rPr lang="en-US" dirty="0" smtClean="0"/>
              <a:t>Define a generalized stroke and an ischemic stroke.</a:t>
            </a:r>
          </a:p>
          <a:p>
            <a:pPr marL="320040" indent="-320040" fontAlgn="auto">
              <a:spcAft>
                <a:spcPts val="0"/>
              </a:spcAft>
              <a:buFont typeface="Wingdings"/>
              <a:buChar char=""/>
              <a:defRPr/>
            </a:pPr>
            <a:r>
              <a:rPr lang="en-US" dirty="0" smtClean="0"/>
              <a:t>Review common stroke risk factors.</a:t>
            </a:r>
          </a:p>
          <a:p>
            <a:pPr marL="320040" indent="-320040" fontAlgn="auto">
              <a:spcAft>
                <a:spcPts val="0"/>
              </a:spcAft>
              <a:buFont typeface="Wingdings"/>
              <a:buChar char=""/>
              <a:defRPr/>
            </a:pPr>
            <a:r>
              <a:rPr lang="en-US" dirty="0" smtClean="0"/>
              <a:t>Learn the pathophysiology of an ischemic stroke.</a:t>
            </a:r>
          </a:p>
          <a:p>
            <a:pPr marL="320040" indent="-320040" fontAlgn="auto">
              <a:spcAft>
                <a:spcPts val="0"/>
              </a:spcAft>
              <a:buFont typeface="Wingdings"/>
              <a:buChar char=""/>
              <a:defRPr/>
            </a:pPr>
            <a:r>
              <a:rPr lang="en-US" dirty="0" smtClean="0"/>
              <a:t>Understand the use of the National Institute of Health (NIH) stroke scale.</a:t>
            </a:r>
          </a:p>
          <a:p>
            <a:pPr marL="320040" indent="-320040" fontAlgn="auto">
              <a:spcAft>
                <a:spcPts val="0"/>
              </a:spcAft>
              <a:buFont typeface="Wingdings"/>
              <a:buChar char=""/>
              <a:defRPr/>
            </a:pPr>
            <a:r>
              <a:rPr lang="en-US" dirty="0" smtClean="0"/>
              <a:t>Acknowledge the possible Clinical Nurse Specialist (CNS) role with an acute stroke patient.</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a:xfrm>
            <a:off x="612775" y="228600"/>
            <a:ext cx="8153400" cy="990600"/>
          </a:xfrm>
        </p:spPr>
        <p:txBody>
          <a:bodyPr/>
          <a:lstStyle/>
          <a:p>
            <a:endParaRPr lang="en-US" smtClean="0"/>
          </a:p>
        </p:txBody>
      </p:sp>
      <p:sp>
        <p:nvSpPr>
          <p:cNvPr id="77826" name="Content Placeholder 2"/>
          <p:cNvSpPr>
            <a:spLocks noGrp="1"/>
          </p:cNvSpPr>
          <p:nvPr>
            <p:ph sz="quarter" idx="1"/>
          </p:nvPr>
        </p:nvSpPr>
        <p:spPr>
          <a:xfrm>
            <a:off x="612775" y="1600200"/>
            <a:ext cx="8153400" cy="4495800"/>
          </a:xfrm>
        </p:spPr>
        <p:txBody>
          <a:bodyPr/>
          <a:lstStyle/>
          <a:p>
            <a:r>
              <a:rPr lang="en-US" dirty="0" smtClean="0">
                <a:hlinkClick r:id="rId2" action="ppaction://hlinksldjump"/>
              </a:rPr>
              <a:t>That is the wrong score, Paul reported a feeling of sensation in all his extremities. </a:t>
            </a:r>
          </a:p>
          <a:p>
            <a:r>
              <a:rPr lang="en-US" dirty="0" smtClean="0">
                <a:hlinkClick r:id="rId2" action="ppaction://hlinksldjump"/>
              </a:rPr>
              <a:t> </a:t>
            </a:r>
            <a:r>
              <a:rPr lang="en-US" sz="5400" dirty="0" smtClean="0">
                <a:hlinkClick r:id="rId2" action="ppaction://hlinksldjump"/>
              </a:rPr>
              <a:t>Click here to try again.</a:t>
            </a:r>
            <a:endParaRPr lang="en-US" sz="5400"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NIH Stroke Scale – Best Language</a:t>
            </a:r>
            <a:endParaRPr lang="en-US" dirty="0"/>
          </a:p>
        </p:txBody>
      </p:sp>
      <p:sp>
        <p:nvSpPr>
          <p:cNvPr id="3" name="Content Placeholder 2"/>
          <p:cNvSpPr>
            <a:spLocks noGrp="1"/>
          </p:cNvSpPr>
          <p:nvPr>
            <p:ph sz="quarter" idx="1"/>
          </p:nvPr>
        </p:nvSpPr>
        <p:spPr>
          <a:xfrm>
            <a:off x="609600" y="1589088"/>
            <a:ext cx="3886200" cy="4572000"/>
          </a:xfrm>
        </p:spPr>
        <p:txBody>
          <a:bodyPr>
            <a:normAutofit fontScale="47500" lnSpcReduction="20000"/>
          </a:bodyPr>
          <a:lstStyle/>
          <a:p>
            <a:pPr marL="320040" indent="-320040" fontAlgn="auto">
              <a:spcAft>
                <a:spcPts val="0"/>
              </a:spcAft>
              <a:buFont typeface="Wingdings"/>
              <a:buChar char=""/>
              <a:defRPr/>
            </a:pPr>
            <a:r>
              <a:rPr lang="en-US" b="1" dirty="0"/>
              <a:t>Best Language: </a:t>
            </a:r>
            <a:r>
              <a:rPr lang="en-US" dirty="0"/>
              <a:t>A great deal of information about comprehension will be obtained during the preceding sections of the examination. </a:t>
            </a:r>
            <a:endParaRPr lang="en-US" dirty="0" smtClean="0"/>
          </a:p>
          <a:p>
            <a:pPr marL="320040" indent="-320040" fontAlgn="auto">
              <a:spcAft>
                <a:spcPts val="0"/>
              </a:spcAft>
              <a:buFont typeface="Wingdings"/>
              <a:buChar char=""/>
              <a:defRPr/>
            </a:pPr>
            <a:r>
              <a:rPr lang="en-US" dirty="0" smtClean="0"/>
              <a:t>For </a:t>
            </a:r>
            <a:r>
              <a:rPr lang="en-US" dirty="0"/>
              <a:t>this scale item, the patient is asked to describe what is happening in the attached picture, to name the items on the attached naming sheet and to read from the attached list of sentences. </a:t>
            </a:r>
            <a:endParaRPr lang="en-US" dirty="0" smtClean="0"/>
          </a:p>
          <a:p>
            <a:pPr marL="320040" indent="-320040" fontAlgn="auto">
              <a:spcAft>
                <a:spcPts val="0"/>
              </a:spcAft>
              <a:buFont typeface="Wingdings"/>
              <a:buChar char=""/>
              <a:defRPr/>
            </a:pPr>
            <a:r>
              <a:rPr lang="en-US" dirty="0" smtClean="0"/>
              <a:t>Comprehension </a:t>
            </a:r>
            <a:r>
              <a:rPr lang="en-US" dirty="0"/>
              <a:t>is judged from responses here, as well as to all of the commands in the preceding general neurological exam. </a:t>
            </a:r>
            <a:endParaRPr lang="en-US" dirty="0" smtClean="0"/>
          </a:p>
          <a:p>
            <a:pPr marL="320040" indent="-320040" fontAlgn="auto">
              <a:spcAft>
                <a:spcPts val="0"/>
              </a:spcAft>
              <a:buFont typeface="Wingdings"/>
              <a:buChar char=""/>
              <a:defRPr/>
            </a:pPr>
            <a:r>
              <a:rPr lang="en-US" dirty="0" smtClean="0"/>
              <a:t>If </a:t>
            </a:r>
            <a:r>
              <a:rPr lang="en-US" dirty="0"/>
              <a:t>visual loss interferes with the tests, ask the patient to identify objects placed in the hand, repeat, and produce speech. </a:t>
            </a:r>
            <a:endParaRPr lang="en-US" dirty="0" smtClean="0"/>
          </a:p>
          <a:p>
            <a:pPr marL="320040" indent="-320040" fontAlgn="auto">
              <a:spcAft>
                <a:spcPts val="0"/>
              </a:spcAft>
              <a:buFont typeface="Wingdings"/>
              <a:buChar char=""/>
              <a:defRPr/>
            </a:pPr>
            <a:r>
              <a:rPr lang="en-US" dirty="0" smtClean="0"/>
              <a:t>The </a:t>
            </a:r>
            <a:r>
              <a:rPr lang="en-US" dirty="0"/>
              <a:t>intubated patient should be asked to write. The patient in a coma (item 1a=3) will automatically score 3 on this item. </a:t>
            </a:r>
            <a:endParaRPr lang="en-US" dirty="0" smtClean="0"/>
          </a:p>
          <a:p>
            <a:pPr marL="320040" indent="-320040" fontAlgn="auto">
              <a:spcAft>
                <a:spcPts val="0"/>
              </a:spcAft>
              <a:buFont typeface="Wingdings"/>
              <a:buChar char=""/>
              <a:defRPr/>
            </a:pPr>
            <a:r>
              <a:rPr lang="en-US" dirty="0" smtClean="0"/>
              <a:t>The </a:t>
            </a:r>
            <a:r>
              <a:rPr lang="en-US" dirty="0"/>
              <a:t>examiner must choose a score for the patient with stupor or limited cooperation, but a score of 3 should be used only if the patient is mute and follows no one-step commands</a:t>
            </a:r>
            <a:r>
              <a:rPr lang="en-US" dirty="0" smtClean="0"/>
              <a:t>.</a:t>
            </a:r>
            <a:endParaRPr lang="en-US" dirty="0"/>
          </a:p>
        </p:txBody>
      </p:sp>
      <p:sp>
        <p:nvSpPr>
          <p:cNvPr id="4" name="Content Placeholder 3"/>
          <p:cNvSpPr>
            <a:spLocks noGrp="1"/>
          </p:cNvSpPr>
          <p:nvPr>
            <p:ph sz="quarter" idx="2"/>
          </p:nvPr>
        </p:nvSpPr>
        <p:spPr>
          <a:xfrm>
            <a:off x="4845050" y="1589088"/>
            <a:ext cx="3886200" cy="4572000"/>
          </a:xfrm>
        </p:spPr>
        <p:txBody>
          <a:bodyPr>
            <a:normAutofit fontScale="47500" lnSpcReduction="20000"/>
          </a:bodyPr>
          <a:lstStyle/>
          <a:p>
            <a:pPr marL="320040" indent="-320040" fontAlgn="auto">
              <a:spcAft>
                <a:spcPts val="0"/>
              </a:spcAft>
              <a:buFont typeface="Wingdings"/>
              <a:buChar char=""/>
              <a:defRPr/>
            </a:pPr>
            <a:r>
              <a:rPr lang="en-US" dirty="0"/>
              <a:t>0 = No aphasia; normal.</a:t>
            </a:r>
          </a:p>
          <a:p>
            <a:pPr marL="320040" indent="-320040" fontAlgn="auto">
              <a:spcAft>
                <a:spcPts val="0"/>
              </a:spcAft>
              <a:buFont typeface="Wingdings"/>
              <a:buChar char=""/>
              <a:defRPr/>
            </a:pPr>
            <a:r>
              <a:rPr lang="en-US" dirty="0"/>
              <a:t>1 = Mild-to-moderate aphasia; some obvious loss of fluency or facility of comprehension, without significant limitation on ideas expressed or form of expression. Reduction of speech and/or comprehension, however, makes conversation about provided materials difficult or impossible. For example, in conversation about provided materials, examiner can identify picture or naming card content from patient’s response.</a:t>
            </a:r>
          </a:p>
          <a:p>
            <a:pPr marL="320040" indent="-320040" fontAlgn="auto">
              <a:spcAft>
                <a:spcPts val="0"/>
              </a:spcAft>
              <a:buFont typeface="Wingdings"/>
              <a:buChar char=""/>
              <a:defRPr/>
            </a:pPr>
            <a:r>
              <a:rPr lang="en-US" dirty="0"/>
              <a:t>2 = Severe aphasia; all communication is through fragmentary expression; great need for inference, questioning, and guessing by the listener. Range of information that can be exchanged is limited; listener carries burden of communication. Examiner cannot identify materials provided from patient response.</a:t>
            </a:r>
          </a:p>
          <a:p>
            <a:pPr marL="320040" indent="-320040" fontAlgn="auto">
              <a:spcAft>
                <a:spcPts val="0"/>
              </a:spcAft>
              <a:buFont typeface="Wingdings"/>
              <a:buChar char=""/>
              <a:defRPr/>
            </a:pPr>
            <a:r>
              <a:rPr lang="en-US" dirty="0"/>
              <a:t>3 = Mute, global aphasia; no usable speech or auditory comprehension.</a:t>
            </a:r>
          </a:p>
          <a:p>
            <a:pPr marL="320040" indent="-320040" fontAlgn="auto">
              <a:spcAft>
                <a:spcPts val="0"/>
              </a:spcAft>
              <a:buFont typeface="Wingdings"/>
              <a:buChar char=""/>
              <a:defRPr/>
            </a:pPr>
            <a:endParaRPr lang="en-US" dirty="0"/>
          </a:p>
        </p:txBody>
      </p:sp>
      <p:sp>
        <p:nvSpPr>
          <p:cNvPr id="78852" name="TextBox 4"/>
          <p:cNvSpPr txBox="1">
            <a:spLocks noChangeArrowheads="1"/>
          </p:cNvSpPr>
          <p:nvPr/>
        </p:nvSpPr>
        <p:spPr bwMode="auto">
          <a:xfrm>
            <a:off x="6019800" y="6248400"/>
            <a:ext cx="2667000" cy="369888"/>
          </a:xfrm>
          <a:prstGeom prst="rect">
            <a:avLst/>
          </a:prstGeom>
          <a:noFill/>
          <a:ln w="9525">
            <a:noFill/>
            <a:miter lim="800000"/>
            <a:headEnd/>
            <a:tailEnd/>
          </a:ln>
        </p:spPr>
        <p:txBody>
          <a:bodyPr>
            <a:spAutoFit/>
          </a:bodyPr>
          <a:lstStyle/>
          <a:p>
            <a:r>
              <a:rPr lang="en-US">
                <a:latin typeface="Tw Cen MT" pitchFamily="34" charset="0"/>
              </a:rPr>
              <a:t>NIH Stroke Scale, 2003</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NIH Stroke Scale – Best Language</a:t>
            </a:r>
            <a:endParaRPr lang="en-US" dirty="0"/>
          </a:p>
        </p:txBody>
      </p:sp>
      <p:sp>
        <p:nvSpPr>
          <p:cNvPr id="3" name="Content Placeholder 2"/>
          <p:cNvSpPr>
            <a:spLocks noGrp="1"/>
          </p:cNvSpPr>
          <p:nvPr>
            <p:ph sz="quarter" idx="1"/>
          </p:nvPr>
        </p:nvSpPr>
        <p:spPr>
          <a:xfrm>
            <a:off x="457200" y="1600200"/>
            <a:ext cx="4038600" cy="4541838"/>
          </a:xfrm>
        </p:spPr>
        <p:txBody>
          <a:bodyPr>
            <a:normAutofit fontScale="92500" lnSpcReduction="20000"/>
          </a:bodyPr>
          <a:lstStyle/>
          <a:p>
            <a:pPr marL="320040" indent="-320040" fontAlgn="auto">
              <a:spcAft>
                <a:spcPts val="0"/>
              </a:spcAft>
              <a:buFont typeface="Wingdings"/>
              <a:buChar char=""/>
              <a:defRPr/>
            </a:pPr>
            <a:r>
              <a:rPr lang="en-US" dirty="0" smtClean="0"/>
              <a:t>Paul is asked to explain what is happening with this picture.</a:t>
            </a:r>
            <a:endParaRPr lang="en-US" dirty="0"/>
          </a:p>
        </p:txBody>
      </p:sp>
      <p:sp>
        <p:nvSpPr>
          <p:cNvPr id="4" name="Content Placeholder 3"/>
          <p:cNvSpPr>
            <a:spLocks noGrp="1"/>
          </p:cNvSpPr>
          <p:nvPr>
            <p:ph sz="quarter" idx="2"/>
          </p:nvPr>
        </p:nvSpPr>
        <p:spPr>
          <a:xfrm>
            <a:off x="4845050" y="1589088"/>
            <a:ext cx="3886200" cy="4572000"/>
          </a:xfrm>
        </p:spPr>
        <p:txBody>
          <a:bodyPr>
            <a:normAutofit fontScale="92500" lnSpcReduction="20000"/>
          </a:bodyPr>
          <a:lstStyle/>
          <a:p>
            <a:pPr marL="320040" indent="-320040" fontAlgn="auto">
              <a:spcAft>
                <a:spcPts val="0"/>
              </a:spcAft>
              <a:buFont typeface="Wingdings"/>
              <a:buChar char=""/>
              <a:defRPr/>
            </a:pPr>
            <a:r>
              <a:rPr lang="en-US" dirty="0" smtClean="0"/>
              <a:t>He responds….. “water is coming from the cupboards.  Oh boy that’s awful……look at those children, they are cute.”</a:t>
            </a:r>
            <a:endParaRPr lang="en-US" dirty="0"/>
          </a:p>
          <a:p>
            <a:pPr marL="320040" indent="-320040" fontAlgn="auto">
              <a:spcAft>
                <a:spcPts val="0"/>
              </a:spcAft>
              <a:buFont typeface="Wingdings"/>
              <a:buChar char=""/>
              <a:defRPr/>
            </a:pPr>
            <a:r>
              <a:rPr lang="en-US" dirty="0" smtClean="0"/>
              <a:t>What’s his score?</a:t>
            </a:r>
          </a:p>
          <a:p>
            <a:pPr marL="640080" lvl="1" indent="-274320" fontAlgn="auto">
              <a:spcAft>
                <a:spcPts val="0"/>
              </a:spcAft>
              <a:buFont typeface="Wingdings 2"/>
              <a:buChar char=""/>
              <a:defRPr/>
            </a:pPr>
            <a:r>
              <a:rPr lang="en-US" dirty="0">
                <a:hlinkClick r:id="rId2" action="ppaction://hlinksldjump"/>
              </a:rPr>
              <a:t>0</a:t>
            </a:r>
            <a:endParaRPr lang="en-US" dirty="0" smtClean="0"/>
          </a:p>
          <a:p>
            <a:pPr marL="640080" lvl="1" indent="-274320" fontAlgn="auto">
              <a:spcAft>
                <a:spcPts val="0"/>
              </a:spcAft>
              <a:buFont typeface="Wingdings 2"/>
              <a:buChar char=""/>
              <a:defRPr/>
            </a:pPr>
            <a:r>
              <a:rPr lang="en-US" dirty="0" smtClean="0">
                <a:hlinkClick r:id="" action="ppaction://hlinkshowjump?jump=nextslide"/>
              </a:rPr>
              <a:t>1</a:t>
            </a:r>
            <a:endParaRPr lang="en-US" dirty="0" smtClean="0"/>
          </a:p>
          <a:p>
            <a:pPr marL="640080" lvl="1" indent="-274320" fontAlgn="auto">
              <a:spcAft>
                <a:spcPts val="0"/>
              </a:spcAft>
              <a:buFont typeface="Wingdings 2"/>
              <a:buChar char=""/>
              <a:defRPr/>
            </a:pPr>
            <a:r>
              <a:rPr lang="en-US" dirty="0" smtClean="0">
                <a:hlinkClick r:id="rId2" action="ppaction://hlinksldjump"/>
              </a:rPr>
              <a:t>2</a:t>
            </a:r>
            <a:endParaRPr lang="en-US" dirty="0" smtClean="0"/>
          </a:p>
          <a:p>
            <a:pPr marL="640080" lvl="1" indent="-274320" fontAlgn="auto">
              <a:spcAft>
                <a:spcPts val="0"/>
              </a:spcAft>
              <a:buFont typeface="Wingdings 2"/>
              <a:buChar char=""/>
              <a:defRPr/>
            </a:pPr>
            <a:r>
              <a:rPr lang="en-US" dirty="0" smtClean="0">
                <a:hlinkClick r:id="rId2" action="ppaction://hlinksldjump"/>
              </a:rPr>
              <a:t>3</a:t>
            </a:r>
            <a:endParaRPr lang="en-US" dirty="0" smtClean="0"/>
          </a:p>
          <a:p>
            <a:pPr marL="365760" lvl="1" indent="0" fontAlgn="auto">
              <a:spcAft>
                <a:spcPts val="0"/>
              </a:spcAft>
              <a:buFont typeface="Wingdings 2"/>
              <a:buNone/>
              <a:defRPr/>
            </a:pPr>
            <a:endParaRPr lang="en-US" dirty="0" smtClean="0"/>
          </a:p>
          <a:p>
            <a:pPr marL="320040" indent="-320040" fontAlgn="auto">
              <a:spcAft>
                <a:spcPts val="0"/>
              </a:spcAft>
              <a:buFont typeface="Wingdings"/>
              <a:buChar char=""/>
              <a:defRPr/>
            </a:pPr>
            <a:endParaRPr lang="en-US" dirty="0"/>
          </a:p>
        </p:txBody>
      </p:sp>
      <p:pic>
        <p:nvPicPr>
          <p:cNvPr id="79876" name="Picture 2"/>
          <p:cNvPicPr>
            <a:picLocks noChangeAspect="1" noChangeArrowheads="1"/>
          </p:cNvPicPr>
          <p:nvPr/>
        </p:nvPicPr>
        <p:blipFill>
          <a:blip r:embed="rId3" cstate="print"/>
          <a:srcRect/>
          <a:stretch>
            <a:fillRect/>
          </a:stretch>
        </p:blipFill>
        <p:spPr bwMode="auto">
          <a:xfrm>
            <a:off x="762000" y="2971800"/>
            <a:ext cx="3657600" cy="3429000"/>
          </a:xfrm>
          <a:prstGeom prst="rect">
            <a:avLst/>
          </a:prstGeom>
          <a:noFill/>
          <a:ln w="9525">
            <a:noFill/>
            <a:miter lim="800000"/>
            <a:headEnd/>
            <a:tailEnd/>
          </a:ln>
        </p:spPr>
      </p:pic>
      <p:sp>
        <p:nvSpPr>
          <p:cNvPr id="79877" name="TextBox 5"/>
          <p:cNvSpPr txBox="1">
            <a:spLocks noChangeArrowheads="1"/>
          </p:cNvSpPr>
          <p:nvPr/>
        </p:nvSpPr>
        <p:spPr bwMode="auto">
          <a:xfrm>
            <a:off x="5486400" y="6248400"/>
            <a:ext cx="2971800" cy="369888"/>
          </a:xfrm>
          <a:prstGeom prst="rect">
            <a:avLst/>
          </a:prstGeom>
          <a:noFill/>
          <a:ln w="9525">
            <a:noFill/>
            <a:miter lim="800000"/>
            <a:headEnd/>
            <a:tailEnd/>
          </a:ln>
        </p:spPr>
        <p:txBody>
          <a:bodyPr>
            <a:spAutoFit/>
          </a:bodyPr>
          <a:lstStyle/>
          <a:p>
            <a:r>
              <a:rPr lang="en-US">
                <a:latin typeface="Tw Cen MT" pitchFamily="34" charset="0"/>
              </a:rPr>
              <a:t>NIH Stroke Scale, 2003</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4"/>
          <p:cNvSpPr>
            <a:spLocks noGrp="1"/>
          </p:cNvSpPr>
          <p:nvPr>
            <p:ph type="title"/>
          </p:nvPr>
        </p:nvSpPr>
        <p:spPr>
          <a:xfrm>
            <a:off x="612775" y="228600"/>
            <a:ext cx="8153400" cy="990600"/>
          </a:xfrm>
        </p:spPr>
        <p:txBody>
          <a:bodyPr/>
          <a:lstStyle/>
          <a:p>
            <a:endParaRPr lang="en-US" smtClean="0"/>
          </a:p>
        </p:txBody>
      </p:sp>
      <p:sp>
        <p:nvSpPr>
          <p:cNvPr id="80898" name="Content Placeholder 2"/>
          <p:cNvSpPr>
            <a:spLocks noGrp="1"/>
          </p:cNvSpPr>
          <p:nvPr>
            <p:ph sz="quarter" idx="1"/>
          </p:nvPr>
        </p:nvSpPr>
        <p:spPr>
          <a:xfrm>
            <a:off x="612775" y="1600200"/>
            <a:ext cx="8153400" cy="4495800"/>
          </a:xfrm>
        </p:spPr>
        <p:txBody>
          <a:bodyPr/>
          <a:lstStyle/>
          <a:p>
            <a:r>
              <a:rPr lang="en-US" smtClean="0">
                <a:hlinkClick r:id="rId3" action="ppaction://hlinksldjump"/>
              </a:rPr>
              <a:t>Nice job!!!! </a:t>
            </a:r>
          </a:p>
          <a:p>
            <a:r>
              <a:rPr lang="en-US" smtClean="0">
                <a:hlinkClick r:id="rId3" action="ppaction://hlinksldjump"/>
              </a:rPr>
              <a:t> </a:t>
            </a:r>
            <a:r>
              <a:rPr lang="en-US" sz="5400" smtClean="0">
                <a:hlinkClick r:id="rId3" action="ppaction://hlinksldjump"/>
              </a:rPr>
              <a:t>Click here to continue.</a:t>
            </a:r>
            <a:endParaRPr lang="en-US" sz="5400" smtClean="0"/>
          </a:p>
        </p:txBody>
      </p:sp>
      <p:pic>
        <p:nvPicPr>
          <p:cNvPr id="80900" name="Picture 4">
            <a:hlinkClick r:id="" action="ppaction://media"/>
          </p:cNvPr>
          <p:cNvPicPr>
            <a:picLocks noRot="1" noChangeAspect="1" noChangeArrowheads="1"/>
          </p:cNvPicPr>
          <p:nvPr>
            <a:wavAudioFile r:embed="rId1" name="j0214098.wav"/>
          </p:nvPr>
        </p:nvPicPr>
        <p:blipFill>
          <a:blip r:embed="rId4" cstate="print"/>
          <a:srcRect/>
          <a:stretch>
            <a:fillRect/>
          </a:stretch>
        </p:blipFill>
        <p:spPr bwMode="auto">
          <a:xfrm>
            <a:off x="4419600" y="3276600"/>
            <a:ext cx="304800" cy="304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45" fill="hold"/>
                                        <p:tgtEl>
                                          <p:spTgt spid="8090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0900"/>
                </p:tgtEl>
              </p:cMediaNode>
            </p:audio>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a:xfrm>
            <a:off x="612775" y="228600"/>
            <a:ext cx="8153400" cy="990600"/>
          </a:xfrm>
        </p:spPr>
        <p:txBody>
          <a:bodyPr/>
          <a:lstStyle/>
          <a:p>
            <a:endParaRPr lang="en-US" smtClean="0"/>
          </a:p>
        </p:txBody>
      </p:sp>
      <p:sp>
        <p:nvSpPr>
          <p:cNvPr id="81922" name="Content Placeholder 2"/>
          <p:cNvSpPr>
            <a:spLocks noGrp="1"/>
          </p:cNvSpPr>
          <p:nvPr>
            <p:ph sz="quarter" idx="1"/>
          </p:nvPr>
        </p:nvSpPr>
        <p:spPr>
          <a:xfrm>
            <a:off x="612775" y="1600200"/>
            <a:ext cx="8153400" cy="4495800"/>
          </a:xfrm>
        </p:spPr>
        <p:txBody>
          <a:bodyPr/>
          <a:lstStyle/>
          <a:p>
            <a:r>
              <a:rPr lang="en-US" smtClean="0">
                <a:hlinkClick r:id="rId2" action="ppaction://hlinksldjump"/>
              </a:rPr>
              <a:t>Try again. </a:t>
            </a:r>
          </a:p>
          <a:p>
            <a:r>
              <a:rPr lang="en-US" smtClean="0">
                <a:hlinkClick r:id="rId2" action="ppaction://hlinksldjump"/>
              </a:rPr>
              <a:t> </a:t>
            </a:r>
            <a:r>
              <a:rPr lang="en-US" sz="5400" smtClean="0">
                <a:hlinkClick r:id="rId2" action="ppaction://hlinksldjump"/>
              </a:rPr>
              <a:t>Click here to try again</a:t>
            </a:r>
            <a:r>
              <a:rPr lang="en-US" smtClean="0">
                <a:hlinkClick r:id="rId2" action="ppaction://hlinksldjump"/>
              </a:rPr>
              <a:t>.</a:t>
            </a:r>
            <a:endParaRPr lang="en-US"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NIH Stroke Scale – Best Language</a:t>
            </a:r>
            <a:endParaRPr lang="en-US" dirty="0"/>
          </a:p>
        </p:txBody>
      </p:sp>
      <p:sp>
        <p:nvSpPr>
          <p:cNvPr id="3" name="Content Placeholder 2"/>
          <p:cNvSpPr>
            <a:spLocks noGrp="1"/>
          </p:cNvSpPr>
          <p:nvPr>
            <p:ph sz="quarter" idx="1"/>
          </p:nvPr>
        </p:nvSpPr>
        <p:spPr>
          <a:xfrm>
            <a:off x="457200" y="1600200"/>
            <a:ext cx="4038600" cy="4343400"/>
          </a:xfrm>
        </p:spPr>
        <p:txBody>
          <a:bodyPr>
            <a:normAutofit fontScale="92500" lnSpcReduction="20000"/>
          </a:bodyPr>
          <a:lstStyle/>
          <a:p>
            <a:pPr marL="320040" indent="-320040" fontAlgn="auto">
              <a:spcAft>
                <a:spcPts val="0"/>
              </a:spcAft>
              <a:buFont typeface="Wingdings"/>
              <a:buChar char=""/>
              <a:defRPr/>
            </a:pPr>
            <a:r>
              <a:rPr lang="en-US" dirty="0" smtClean="0"/>
              <a:t>Paul is asked to name the items below.</a:t>
            </a:r>
          </a:p>
          <a:p>
            <a:pPr marL="320040" indent="-320040" fontAlgn="auto">
              <a:spcAft>
                <a:spcPts val="0"/>
              </a:spcAft>
              <a:buFont typeface="Wingdings"/>
              <a:buChar char=""/>
              <a:defRPr/>
            </a:pPr>
            <a:endParaRPr lang="en-US" dirty="0"/>
          </a:p>
        </p:txBody>
      </p:sp>
      <p:sp>
        <p:nvSpPr>
          <p:cNvPr id="4" name="Content Placeholder 3"/>
          <p:cNvSpPr>
            <a:spLocks noGrp="1"/>
          </p:cNvSpPr>
          <p:nvPr>
            <p:ph sz="quarter" idx="2"/>
          </p:nvPr>
        </p:nvSpPr>
        <p:spPr>
          <a:xfrm>
            <a:off x="4845050" y="1589088"/>
            <a:ext cx="3886200" cy="4572000"/>
          </a:xfrm>
        </p:spPr>
        <p:txBody>
          <a:bodyPr>
            <a:normAutofit fontScale="92500" lnSpcReduction="20000"/>
          </a:bodyPr>
          <a:lstStyle/>
          <a:p>
            <a:pPr marL="320040" indent="-320040" fontAlgn="auto">
              <a:spcAft>
                <a:spcPts val="0"/>
              </a:spcAft>
              <a:buFont typeface="Wingdings"/>
              <a:buChar char=""/>
              <a:defRPr/>
            </a:pPr>
            <a:r>
              <a:rPr lang="en-US" dirty="0" smtClean="0"/>
              <a:t>He responds that he sees his gardening glove, and a hammock.</a:t>
            </a:r>
          </a:p>
          <a:p>
            <a:pPr marL="320040" indent="-320040" fontAlgn="auto">
              <a:spcAft>
                <a:spcPts val="0"/>
              </a:spcAft>
              <a:buFont typeface="Wingdings"/>
              <a:buChar char=""/>
              <a:defRPr/>
            </a:pPr>
            <a:r>
              <a:rPr lang="en-US" dirty="0" smtClean="0"/>
              <a:t>He comments that the chair looks comfortable.</a:t>
            </a:r>
            <a:endParaRPr lang="en-US" dirty="0"/>
          </a:p>
          <a:p>
            <a:pPr marL="320040" indent="-320040" fontAlgn="auto">
              <a:spcAft>
                <a:spcPts val="0"/>
              </a:spcAft>
              <a:buFont typeface="Wingdings"/>
              <a:buChar char=""/>
              <a:defRPr/>
            </a:pPr>
            <a:r>
              <a:rPr lang="en-US" dirty="0" smtClean="0"/>
              <a:t>What’s his score?</a:t>
            </a:r>
          </a:p>
          <a:p>
            <a:pPr marL="640080" lvl="1" indent="-274320" fontAlgn="auto">
              <a:spcAft>
                <a:spcPts val="0"/>
              </a:spcAft>
              <a:buFont typeface="Wingdings 2"/>
              <a:buChar char=""/>
              <a:defRPr/>
            </a:pPr>
            <a:r>
              <a:rPr lang="en-US" dirty="0" smtClean="0">
                <a:hlinkClick r:id="" action="ppaction://hlinkshowjump?jump=nextslide"/>
              </a:rPr>
              <a:t>0</a:t>
            </a:r>
            <a:endParaRPr lang="en-US" dirty="0" smtClean="0"/>
          </a:p>
          <a:p>
            <a:pPr marL="640080" lvl="1" indent="-274320" fontAlgn="auto">
              <a:spcAft>
                <a:spcPts val="0"/>
              </a:spcAft>
              <a:buFont typeface="Wingdings 2"/>
              <a:buChar char=""/>
              <a:defRPr/>
            </a:pPr>
            <a:r>
              <a:rPr lang="en-US" dirty="0" smtClean="0">
                <a:hlinkClick r:id="rId2" action="ppaction://hlinksldjump"/>
              </a:rPr>
              <a:t>1</a:t>
            </a:r>
            <a:endParaRPr lang="en-US" dirty="0" smtClean="0"/>
          </a:p>
          <a:p>
            <a:pPr marL="640080" lvl="1" indent="-274320" fontAlgn="auto">
              <a:spcAft>
                <a:spcPts val="0"/>
              </a:spcAft>
              <a:buFont typeface="Wingdings 2"/>
              <a:buChar char=""/>
              <a:defRPr/>
            </a:pPr>
            <a:r>
              <a:rPr lang="en-US" dirty="0" smtClean="0">
                <a:hlinkClick r:id="rId2" action="ppaction://hlinksldjump"/>
              </a:rPr>
              <a:t>2</a:t>
            </a:r>
            <a:endParaRPr lang="en-US" dirty="0" smtClean="0"/>
          </a:p>
          <a:p>
            <a:pPr marL="640080" lvl="1" indent="-274320" fontAlgn="auto">
              <a:spcAft>
                <a:spcPts val="0"/>
              </a:spcAft>
              <a:buFont typeface="Wingdings 2"/>
              <a:buChar char=""/>
              <a:defRPr/>
            </a:pPr>
            <a:r>
              <a:rPr lang="en-US" dirty="0">
                <a:hlinkClick r:id="rId2" action="ppaction://hlinksldjump"/>
              </a:rPr>
              <a:t>3</a:t>
            </a:r>
            <a:endParaRPr lang="en-US" dirty="0"/>
          </a:p>
        </p:txBody>
      </p:sp>
      <p:pic>
        <p:nvPicPr>
          <p:cNvPr id="82948" name="Picture 2"/>
          <p:cNvPicPr>
            <a:picLocks noChangeAspect="1" noChangeArrowheads="1"/>
          </p:cNvPicPr>
          <p:nvPr/>
        </p:nvPicPr>
        <p:blipFill>
          <a:blip r:embed="rId3" cstate="print"/>
          <a:srcRect/>
          <a:stretch>
            <a:fillRect/>
          </a:stretch>
        </p:blipFill>
        <p:spPr bwMode="auto">
          <a:xfrm>
            <a:off x="609600" y="2514600"/>
            <a:ext cx="3886200" cy="3886200"/>
          </a:xfrm>
          <a:prstGeom prst="rect">
            <a:avLst/>
          </a:prstGeom>
          <a:noFill/>
          <a:ln w="9525">
            <a:noFill/>
            <a:miter lim="800000"/>
            <a:headEnd/>
            <a:tailEnd/>
          </a:ln>
        </p:spPr>
      </p:pic>
      <p:sp>
        <p:nvSpPr>
          <p:cNvPr id="82949" name="TextBox 5"/>
          <p:cNvSpPr txBox="1">
            <a:spLocks noChangeArrowheads="1"/>
          </p:cNvSpPr>
          <p:nvPr/>
        </p:nvSpPr>
        <p:spPr bwMode="auto">
          <a:xfrm>
            <a:off x="6248400" y="6096000"/>
            <a:ext cx="2743200" cy="369888"/>
          </a:xfrm>
          <a:prstGeom prst="rect">
            <a:avLst/>
          </a:prstGeom>
          <a:noFill/>
          <a:ln w="9525">
            <a:noFill/>
            <a:miter lim="800000"/>
            <a:headEnd/>
            <a:tailEnd/>
          </a:ln>
        </p:spPr>
        <p:txBody>
          <a:bodyPr>
            <a:spAutoFit/>
          </a:bodyPr>
          <a:lstStyle/>
          <a:p>
            <a:r>
              <a:rPr lang="en-US">
                <a:latin typeface="Tw Cen MT" pitchFamily="34" charset="0"/>
              </a:rPr>
              <a:t>NIH Stroke Scale, 2003</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4"/>
          <p:cNvSpPr>
            <a:spLocks noGrp="1"/>
          </p:cNvSpPr>
          <p:nvPr>
            <p:ph type="title"/>
          </p:nvPr>
        </p:nvSpPr>
        <p:spPr>
          <a:xfrm>
            <a:off x="612775" y="228600"/>
            <a:ext cx="8153400" cy="990600"/>
          </a:xfrm>
        </p:spPr>
        <p:txBody>
          <a:bodyPr/>
          <a:lstStyle/>
          <a:p>
            <a:endParaRPr lang="en-US" smtClean="0"/>
          </a:p>
        </p:txBody>
      </p:sp>
      <p:sp>
        <p:nvSpPr>
          <p:cNvPr id="83970" name="Content Placeholder 2"/>
          <p:cNvSpPr>
            <a:spLocks noGrp="1"/>
          </p:cNvSpPr>
          <p:nvPr>
            <p:ph sz="quarter" idx="1"/>
          </p:nvPr>
        </p:nvSpPr>
        <p:spPr>
          <a:xfrm>
            <a:off x="612775" y="1600200"/>
            <a:ext cx="8153400" cy="4495800"/>
          </a:xfrm>
        </p:spPr>
        <p:txBody>
          <a:bodyPr/>
          <a:lstStyle/>
          <a:p>
            <a:r>
              <a:rPr lang="en-US" smtClean="0">
                <a:hlinkClick r:id="rId3" action="ppaction://hlinksldjump"/>
              </a:rPr>
              <a:t>That’s right. </a:t>
            </a:r>
          </a:p>
          <a:p>
            <a:r>
              <a:rPr lang="en-US" smtClean="0">
                <a:hlinkClick r:id="rId3" action="ppaction://hlinksldjump"/>
              </a:rPr>
              <a:t> </a:t>
            </a:r>
            <a:r>
              <a:rPr lang="en-US" sz="5400" smtClean="0">
                <a:hlinkClick r:id="rId3" action="ppaction://hlinksldjump"/>
              </a:rPr>
              <a:t>Click here to continue.</a:t>
            </a:r>
            <a:endParaRPr lang="en-US" sz="5400" smtClean="0"/>
          </a:p>
        </p:txBody>
      </p:sp>
      <p:pic>
        <p:nvPicPr>
          <p:cNvPr id="83972" name="Picture 4">
            <a:hlinkClick r:id="" action="ppaction://media"/>
          </p:cNvPr>
          <p:cNvPicPr>
            <a:picLocks noRot="1" noChangeAspect="1" noChangeArrowheads="1"/>
          </p:cNvPicPr>
          <p:nvPr>
            <a:wavAudioFile r:embed="rId1" name="j0214098.wav"/>
          </p:nvPr>
        </p:nvPicPr>
        <p:blipFill>
          <a:blip r:embed="rId4" cstate="print"/>
          <a:srcRect/>
          <a:stretch>
            <a:fillRect/>
          </a:stretch>
        </p:blipFill>
        <p:spPr bwMode="auto">
          <a:xfrm>
            <a:off x="4419600" y="3276600"/>
            <a:ext cx="304800" cy="304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45" fill="hold"/>
                                        <p:tgtEl>
                                          <p:spTgt spid="8397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3972"/>
                </p:tgtEl>
              </p:cMediaNode>
            </p:audio>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a:xfrm>
            <a:off x="612775" y="228600"/>
            <a:ext cx="8153400" cy="990600"/>
          </a:xfrm>
        </p:spPr>
        <p:txBody>
          <a:bodyPr/>
          <a:lstStyle/>
          <a:p>
            <a:endParaRPr lang="en-US" smtClean="0"/>
          </a:p>
        </p:txBody>
      </p:sp>
      <p:sp>
        <p:nvSpPr>
          <p:cNvPr id="84994" name="Content Placeholder 2"/>
          <p:cNvSpPr>
            <a:spLocks noGrp="1"/>
          </p:cNvSpPr>
          <p:nvPr>
            <p:ph sz="quarter" idx="1"/>
          </p:nvPr>
        </p:nvSpPr>
        <p:spPr>
          <a:xfrm>
            <a:off x="612775" y="1600200"/>
            <a:ext cx="8153400" cy="4495800"/>
          </a:xfrm>
        </p:spPr>
        <p:txBody>
          <a:bodyPr/>
          <a:lstStyle/>
          <a:p>
            <a:r>
              <a:rPr lang="en-US" smtClean="0">
                <a:hlinkClick r:id="rId2" action="ppaction://hlinksldjump"/>
              </a:rPr>
              <a:t>Sorry, that’s incorrect. </a:t>
            </a:r>
          </a:p>
          <a:p>
            <a:r>
              <a:rPr lang="en-US" sz="5400" smtClean="0">
                <a:hlinkClick r:id="rId2" action="ppaction://hlinksldjump"/>
              </a:rPr>
              <a:t> Click here to try again</a:t>
            </a:r>
            <a:r>
              <a:rPr lang="en-US" smtClean="0">
                <a:hlinkClick r:id="rId2" action="ppaction://hlinksldjump"/>
              </a:rPr>
              <a:t>.</a:t>
            </a:r>
            <a:endParaRPr lang="en-US"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NIH Stroke Scale – Best Language</a:t>
            </a:r>
            <a:endParaRPr lang="en-US" dirty="0"/>
          </a:p>
        </p:txBody>
      </p:sp>
      <p:sp>
        <p:nvSpPr>
          <p:cNvPr id="3" name="Content Placeholder 2"/>
          <p:cNvSpPr>
            <a:spLocks noGrp="1"/>
          </p:cNvSpPr>
          <p:nvPr>
            <p:ph sz="quarter" idx="1"/>
          </p:nvPr>
        </p:nvSpPr>
        <p:spPr>
          <a:xfrm>
            <a:off x="609600" y="1589088"/>
            <a:ext cx="3886200" cy="4572000"/>
          </a:xfrm>
        </p:spPr>
        <p:txBody>
          <a:bodyPr>
            <a:normAutofit fontScale="77500" lnSpcReduction="20000"/>
          </a:bodyPr>
          <a:lstStyle/>
          <a:p>
            <a:pPr marL="320040" indent="-320040" fontAlgn="auto">
              <a:spcAft>
                <a:spcPts val="0"/>
              </a:spcAft>
              <a:buFont typeface="Wingdings"/>
              <a:buChar char=""/>
              <a:defRPr/>
            </a:pPr>
            <a:r>
              <a:rPr lang="en-US" dirty="0" smtClean="0"/>
              <a:t>Paul is asked to read the following sentences.</a:t>
            </a:r>
          </a:p>
          <a:p>
            <a:pPr marL="320040" indent="-320040" fontAlgn="auto">
              <a:spcAft>
                <a:spcPts val="0"/>
              </a:spcAft>
              <a:buFont typeface="Wingdings"/>
              <a:buChar char=""/>
              <a:defRPr/>
            </a:pPr>
            <a:endParaRPr lang="en-US" dirty="0"/>
          </a:p>
          <a:p>
            <a:pPr marL="320040" indent="-320040" fontAlgn="auto">
              <a:spcAft>
                <a:spcPts val="0"/>
              </a:spcAft>
              <a:buFont typeface="Wingdings"/>
              <a:buChar char=""/>
              <a:defRPr/>
            </a:pPr>
            <a:r>
              <a:rPr lang="en-US" dirty="0" smtClean="0"/>
              <a:t>You know how.</a:t>
            </a:r>
          </a:p>
          <a:p>
            <a:pPr marL="320040" indent="-320040" fontAlgn="auto">
              <a:spcAft>
                <a:spcPts val="0"/>
              </a:spcAft>
              <a:buFont typeface="Wingdings"/>
              <a:buChar char=""/>
              <a:defRPr/>
            </a:pPr>
            <a:r>
              <a:rPr lang="en-US" dirty="0" smtClean="0"/>
              <a:t>Down to earth.</a:t>
            </a:r>
          </a:p>
          <a:p>
            <a:pPr marL="320040" indent="-320040" fontAlgn="auto">
              <a:spcAft>
                <a:spcPts val="0"/>
              </a:spcAft>
              <a:buFont typeface="Wingdings"/>
              <a:buChar char=""/>
              <a:defRPr/>
            </a:pPr>
            <a:r>
              <a:rPr lang="en-US" dirty="0" smtClean="0"/>
              <a:t>I got home from work.</a:t>
            </a:r>
          </a:p>
          <a:p>
            <a:pPr marL="320040" indent="-320040" fontAlgn="auto">
              <a:spcAft>
                <a:spcPts val="0"/>
              </a:spcAft>
              <a:buFont typeface="Wingdings"/>
              <a:buChar char=""/>
              <a:defRPr/>
            </a:pPr>
            <a:r>
              <a:rPr lang="en-US" dirty="0" smtClean="0"/>
              <a:t>Near the table in the dining room.</a:t>
            </a:r>
          </a:p>
          <a:p>
            <a:pPr marL="320040" indent="-320040" fontAlgn="auto">
              <a:spcAft>
                <a:spcPts val="0"/>
              </a:spcAft>
              <a:buFont typeface="Wingdings"/>
              <a:buChar char=""/>
              <a:defRPr/>
            </a:pPr>
            <a:r>
              <a:rPr lang="en-US" dirty="0" smtClean="0"/>
              <a:t>They heard him speak on the radio last night.</a:t>
            </a:r>
          </a:p>
          <a:p>
            <a:pPr marL="320040" indent="-320040" fontAlgn="auto">
              <a:spcAft>
                <a:spcPts val="0"/>
              </a:spcAft>
              <a:buFont typeface="Wingdings"/>
              <a:buChar char=""/>
              <a:defRPr/>
            </a:pPr>
            <a:endParaRPr lang="en-US" dirty="0"/>
          </a:p>
        </p:txBody>
      </p:sp>
      <p:sp>
        <p:nvSpPr>
          <p:cNvPr id="4" name="Content Placeholder 3"/>
          <p:cNvSpPr>
            <a:spLocks noGrp="1"/>
          </p:cNvSpPr>
          <p:nvPr>
            <p:ph sz="quarter" idx="2"/>
          </p:nvPr>
        </p:nvSpPr>
        <p:spPr>
          <a:xfrm>
            <a:off x="4845050" y="1589088"/>
            <a:ext cx="3886200" cy="4572000"/>
          </a:xfrm>
        </p:spPr>
        <p:txBody>
          <a:bodyPr>
            <a:normAutofit fontScale="77500" lnSpcReduction="20000"/>
          </a:bodyPr>
          <a:lstStyle/>
          <a:p>
            <a:pPr marL="320040" indent="-320040" fontAlgn="auto">
              <a:spcAft>
                <a:spcPts val="0"/>
              </a:spcAft>
              <a:buFont typeface="Wingdings"/>
              <a:buChar char=""/>
              <a:defRPr/>
            </a:pPr>
            <a:r>
              <a:rPr lang="en-US" dirty="0" smtClean="0"/>
              <a:t>He responds, “oh…that’s silly.  You know I can read.”</a:t>
            </a:r>
            <a:endParaRPr lang="en-US" dirty="0"/>
          </a:p>
          <a:p>
            <a:pPr marL="320040" indent="-320040" fontAlgn="auto">
              <a:spcAft>
                <a:spcPts val="0"/>
              </a:spcAft>
              <a:buFont typeface="Wingdings"/>
              <a:buChar char=""/>
              <a:defRPr/>
            </a:pPr>
            <a:r>
              <a:rPr lang="en-US" dirty="0" smtClean="0"/>
              <a:t>When asked again to read the sentences, Paul stares at the words, but cannot verbalize what he is reading.</a:t>
            </a:r>
            <a:endParaRPr lang="en-US" dirty="0"/>
          </a:p>
          <a:p>
            <a:pPr marL="320040" indent="-320040" fontAlgn="auto">
              <a:spcAft>
                <a:spcPts val="0"/>
              </a:spcAft>
              <a:buFont typeface="Wingdings"/>
              <a:buChar char=""/>
              <a:defRPr/>
            </a:pPr>
            <a:r>
              <a:rPr lang="en-US" dirty="0" smtClean="0"/>
              <a:t>What’s his score?</a:t>
            </a:r>
          </a:p>
          <a:p>
            <a:pPr marL="640080" lvl="1" indent="-274320" fontAlgn="auto">
              <a:spcAft>
                <a:spcPts val="0"/>
              </a:spcAft>
              <a:buFont typeface="Wingdings 2"/>
              <a:buChar char=""/>
              <a:defRPr/>
            </a:pPr>
            <a:r>
              <a:rPr lang="en-US" dirty="0" smtClean="0">
                <a:hlinkClick r:id="rId2" action="ppaction://hlinksldjump"/>
              </a:rPr>
              <a:t>0	</a:t>
            </a:r>
            <a:endParaRPr lang="en-US" dirty="0" smtClean="0"/>
          </a:p>
          <a:p>
            <a:pPr marL="640080" lvl="1" indent="-274320" fontAlgn="auto">
              <a:spcAft>
                <a:spcPts val="0"/>
              </a:spcAft>
              <a:buFont typeface="Wingdings 2"/>
              <a:buChar char=""/>
              <a:defRPr/>
            </a:pPr>
            <a:r>
              <a:rPr lang="en-US" dirty="0" smtClean="0">
                <a:hlinkClick r:id="rId2" action="ppaction://hlinksldjump"/>
              </a:rPr>
              <a:t>1	</a:t>
            </a:r>
            <a:endParaRPr lang="en-US" dirty="0" smtClean="0"/>
          </a:p>
          <a:p>
            <a:pPr marL="640080" lvl="1" indent="-274320" fontAlgn="auto">
              <a:spcAft>
                <a:spcPts val="0"/>
              </a:spcAft>
              <a:buFont typeface="Wingdings 2"/>
              <a:buChar char=""/>
              <a:defRPr/>
            </a:pPr>
            <a:r>
              <a:rPr lang="en-US" dirty="0" smtClean="0">
                <a:hlinkClick r:id="" action="ppaction://hlinkshowjump?jump=nextslide"/>
              </a:rPr>
              <a:t>2	</a:t>
            </a:r>
            <a:endParaRPr lang="en-US" dirty="0" smtClean="0"/>
          </a:p>
          <a:p>
            <a:pPr marL="640080" lvl="1" indent="-274320" fontAlgn="auto">
              <a:spcAft>
                <a:spcPts val="0"/>
              </a:spcAft>
              <a:buFont typeface="Wingdings 2"/>
              <a:buChar char=""/>
              <a:defRPr/>
            </a:pPr>
            <a:r>
              <a:rPr lang="en-US" dirty="0">
                <a:hlinkClick r:id="rId2" action="ppaction://hlinksldjump"/>
              </a:rPr>
              <a:t>3</a:t>
            </a:r>
            <a:endParaRPr lang="en-US" dirty="0"/>
          </a:p>
        </p:txBody>
      </p:sp>
      <p:sp>
        <p:nvSpPr>
          <p:cNvPr id="86020" name="TextBox 4"/>
          <p:cNvSpPr txBox="1">
            <a:spLocks noChangeArrowheads="1"/>
          </p:cNvSpPr>
          <p:nvPr/>
        </p:nvSpPr>
        <p:spPr bwMode="auto">
          <a:xfrm>
            <a:off x="6096000" y="6248400"/>
            <a:ext cx="2819400" cy="381000"/>
          </a:xfrm>
          <a:prstGeom prst="rect">
            <a:avLst/>
          </a:prstGeom>
          <a:noFill/>
          <a:ln w="9525">
            <a:noFill/>
            <a:miter lim="800000"/>
            <a:headEnd/>
            <a:tailEnd/>
          </a:ln>
        </p:spPr>
        <p:txBody>
          <a:bodyPr>
            <a:spAutoFit/>
          </a:bodyPr>
          <a:lstStyle/>
          <a:p>
            <a:r>
              <a:rPr lang="en-US">
                <a:latin typeface="Tw Cen MT" pitchFamily="34" charset="0"/>
              </a:rPr>
              <a:t>NIH Stroke Scale, 2003</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4"/>
          <p:cNvSpPr>
            <a:spLocks noGrp="1"/>
          </p:cNvSpPr>
          <p:nvPr>
            <p:ph type="title"/>
          </p:nvPr>
        </p:nvSpPr>
        <p:spPr>
          <a:xfrm>
            <a:off x="612775" y="228600"/>
            <a:ext cx="8153400" cy="990600"/>
          </a:xfrm>
        </p:spPr>
        <p:txBody>
          <a:bodyPr/>
          <a:lstStyle/>
          <a:p>
            <a:endParaRPr lang="en-US" smtClean="0"/>
          </a:p>
        </p:txBody>
      </p:sp>
      <p:sp>
        <p:nvSpPr>
          <p:cNvPr id="87042" name="Content Placeholder 2"/>
          <p:cNvSpPr>
            <a:spLocks noGrp="1"/>
          </p:cNvSpPr>
          <p:nvPr>
            <p:ph sz="quarter" idx="1"/>
          </p:nvPr>
        </p:nvSpPr>
        <p:spPr>
          <a:xfrm>
            <a:off x="612775" y="1600200"/>
            <a:ext cx="8153400" cy="4495800"/>
          </a:xfrm>
        </p:spPr>
        <p:txBody>
          <a:bodyPr/>
          <a:lstStyle/>
          <a:p>
            <a:r>
              <a:rPr lang="en-US" dirty="0" smtClean="0">
                <a:hlinkClick r:id="rId3" action="ppaction://hlinksldjump"/>
              </a:rPr>
              <a:t>Perfect answer. </a:t>
            </a:r>
          </a:p>
          <a:p>
            <a:r>
              <a:rPr lang="en-US" sz="5400" dirty="0" smtClean="0">
                <a:hlinkClick r:id="rId3" action="ppaction://hlinksldjump"/>
              </a:rPr>
              <a:t> Click here to continue</a:t>
            </a:r>
            <a:r>
              <a:rPr lang="en-US" dirty="0" smtClean="0">
                <a:hlinkClick r:id="rId4" action="ppaction://hlinksldjump"/>
              </a:rPr>
              <a:t>.</a:t>
            </a:r>
            <a:endParaRPr lang="en-US" dirty="0" smtClean="0"/>
          </a:p>
        </p:txBody>
      </p:sp>
      <p:pic>
        <p:nvPicPr>
          <p:cNvPr id="87044" name="Picture 4">
            <a:hlinkClick r:id="" action="ppaction://media"/>
          </p:cNvPr>
          <p:cNvPicPr>
            <a:picLocks noRot="1" noChangeAspect="1" noChangeArrowheads="1"/>
          </p:cNvPicPr>
          <p:nvPr>
            <a:wavAudioFile r:embed="rId1" name="j0214098.wav"/>
          </p:nvPr>
        </p:nvPicPr>
        <p:blipFill>
          <a:blip r:embed="rId5" cstate="print"/>
          <a:srcRect/>
          <a:stretch>
            <a:fillRect/>
          </a:stretch>
        </p:blipFill>
        <p:spPr bwMode="auto">
          <a:xfrm>
            <a:off x="4419600" y="3276600"/>
            <a:ext cx="304800" cy="304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45" fill="hold"/>
                                        <p:tgtEl>
                                          <p:spTgt spid="8704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704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612775" y="228600"/>
            <a:ext cx="8153400" cy="990600"/>
          </a:xfrm>
        </p:spPr>
        <p:txBody>
          <a:bodyPr/>
          <a:lstStyle/>
          <a:p>
            <a:r>
              <a:rPr lang="en-US" smtClean="0"/>
              <a:t>Stroke Review</a:t>
            </a:r>
          </a:p>
        </p:txBody>
      </p:sp>
      <p:sp>
        <p:nvSpPr>
          <p:cNvPr id="17410" name="Content Placeholder 2"/>
          <p:cNvSpPr>
            <a:spLocks noGrp="1"/>
          </p:cNvSpPr>
          <p:nvPr>
            <p:ph sz="quarter" idx="1"/>
          </p:nvPr>
        </p:nvSpPr>
        <p:spPr>
          <a:xfrm>
            <a:off x="457200" y="1600200"/>
            <a:ext cx="8458200" cy="5105400"/>
          </a:xfrm>
        </p:spPr>
        <p:txBody>
          <a:bodyPr/>
          <a:lstStyle/>
          <a:p>
            <a:r>
              <a:rPr lang="en-US" dirty="0" smtClean="0"/>
              <a:t>What is a stroke?</a:t>
            </a:r>
          </a:p>
          <a:p>
            <a:pPr lvl="1"/>
            <a:r>
              <a:rPr lang="en-US" dirty="0" smtClean="0"/>
              <a:t> A stroke is a disturbance in blood flow to the brain causing neurological deficits.</a:t>
            </a:r>
          </a:p>
          <a:p>
            <a:pPr lvl="1"/>
            <a:r>
              <a:rPr lang="en-US" dirty="0" smtClean="0"/>
              <a:t>Recently titled a “brain attack.”</a:t>
            </a:r>
          </a:p>
          <a:p>
            <a:pPr lvl="1">
              <a:buNone/>
            </a:pPr>
            <a:endParaRPr lang="en-US" dirty="0" smtClean="0"/>
          </a:p>
          <a:p>
            <a:pPr lvl="1"/>
            <a:endParaRPr lang="en-US" dirty="0" smtClean="0"/>
          </a:p>
          <a:p>
            <a:pPr lvl="1"/>
            <a:endParaRPr lang="en-US" dirty="0" smtClean="0"/>
          </a:p>
          <a:p>
            <a:pPr lvl="1"/>
            <a:endParaRPr lang="en-US" dirty="0" smtClean="0"/>
          </a:p>
          <a:p>
            <a:pPr lvl="1"/>
            <a:endParaRPr lang="en-US" dirty="0" smtClean="0"/>
          </a:p>
        </p:txBody>
      </p:sp>
      <p:sp>
        <p:nvSpPr>
          <p:cNvPr id="17412" name="TextBox 3"/>
          <p:cNvSpPr txBox="1">
            <a:spLocks noChangeArrowheads="1"/>
          </p:cNvSpPr>
          <p:nvPr/>
        </p:nvSpPr>
        <p:spPr bwMode="auto">
          <a:xfrm>
            <a:off x="5562600" y="6400800"/>
            <a:ext cx="2971800" cy="369332"/>
          </a:xfrm>
          <a:prstGeom prst="rect">
            <a:avLst/>
          </a:prstGeom>
          <a:noFill/>
          <a:ln w="9525">
            <a:noFill/>
            <a:miter lim="800000"/>
            <a:headEnd/>
            <a:tailEnd/>
          </a:ln>
        </p:spPr>
        <p:txBody>
          <a:bodyPr wrap="square">
            <a:spAutoFit/>
          </a:bodyPr>
          <a:lstStyle/>
          <a:p>
            <a:r>
              <a:rPr lang="en-US" dirty="0" smtClean="0">
                <a:latin typeface="Tw Cen MT" pitchFamily="34" charset="0"/>
              </a:rPr>
              <a:t>Microsoft Clip Art</a:t>
            </a:r>
            <a:r>
              <a:rPr lang="en-US" smtClean="0">
                <a:latin typeface="Tw Cen MT" pitchFamily="34" charset="0"/>
              </a:rPr>
              <a:t>, 2010</a:t>
            </a:r>
            <a:endParaRPr lang="en-US" dirty="0">
              <a:latin typeface="Tw Cen MT" pitchFamily="34" charset="0"/>
            </a:endParaRPr>
          </a:p>
        </p:txBody>
      </p:sp>
      <p:pic>
        <p:nvPicPr>
          <p:cNvPr id="57348" name="Picture 4" descr="C:\Users\Owner\AppData\Local\Microsoft\Windows\Temporary Internet Files\Content.IE5\Z4TRPWO7\MP900438746[1].jpg"/>
          <p:cNvPicPr>
            <a:picLocks noChangeAspect="1" noChangeArrowheads="1"/>
          </p:cNvPicPr>
          <p:nvPr/>
        </p:nvPicPr>
        <p:blipFill>
          <a:blip r:embed="rId2" cstate="print"/>
          <a:srcRect/>
          <a:stretch>
            <a:fillRect/>
          </a:stretch>
        </p:blipFill>
        <p:spPr bwMode="auto">
          <a:xfrm>
            <a:off x="1600200" y="3505200"/>
            <a:ext cx="6096000" cy="2895600"/>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a:xfrm>
            <a:off x="612775" y="228600"/>
            <a:ext cx="8153400" cy="990600"/>
          </a:xfrm>
        </p:spPr>
        <p:txBody>
          <a:bodyPr/>
          <a:lstStyle/>
          <a:p>
            <a:endParaRPr lang="en-US" smtClean="0"/>
          </a:p>
        </p:txBody>
      </p:sp>
      <p:sp>
        <p:nvSpPr>
          <p:cNvPr id="88066" name="Content Placeholder 2"/>
          <p:cNvSpPr>
            <a:spLocks noGrp="1"/>
          </p:cNvSpPr>
          <p:nvPr>
            <p:ph sz="quarter" idx="1"/>
          </p:nvPr>
        </p:nvSpPr>
        <p:spPr>
          <a:xfrm>
            <a:off x="612775" y="1600200"/>
            <a:ext cx="8153400" cy="4495800"/>
          </a:xfrm>
        </p:spPr>
        <p:txBody>
          <a:bodyPr/>
          <a:lstStyle/>
          <a:p>
            <a:r>
              <a:rPr lang="en-US" smtClean="0">
                <a:hlinkClick r:id="rId2" action="ppaction://hlinksldjump"/>
              </a:rPr>
              <a:t>Give it another shot. </a:t>
            </a:r>
          </a:p>
          <a:p>
            <a:r>
              <a:rPr lang="en-US" smtClean="0">
                <a:hlinkClick r:id="rId2" action="ppaction://hlinksldjump"/>
              </a:rPr>
              <a:t> </a:t>
            </a:r>
            <a:r>
              <a:rPr lang="en-US" sz="5400" smtClean="0">
                <a:hlinkClick r:id="rId2" action="ppaction://hlinksldjump"/>
              </a:rPr>
              <a:t>Click here to try again</a:t>
            </a:r>
            <a:r>
              <a:rPr lang="en-US" smtClean="0">
                <a:hlinkClick r:id="rId2" action="ppaction://hlinksldjump"/>
              </a:rPr>
              <a:t>.</a:t>
            </a:r>
            <a:endParaRPr lang="en-US"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p:txBody>
          <a:bodyPr/>
          <a:lstStyle/>
          <a:p>
            <a:r>
              <a:rPr lang="en-US" dirty="0" smtClean="0"/>
              <a:t>NIH Stroke Scale - Dysarthria</a:t>
            </a:r>
          </a:p>
        </p:txBody>
      </p:sp>
      <p:sp>
        <p:nvSpPr>
          <p:cNvPr id="3" name="Content Placeholder 2"/>
          <p:cNvSpPr>
            <a:spLocks noGrp="1"/>
          </p:cNvSpPr>
          <p:nvPr>
            <p:ph sz="quarter" idx="1"/>
          </p:nvPr>
        </p:nvSpPr>
        <p:spPr>
          <a:xfrm>
            <a:off x="609600" y="1589088"/>
            <a:ext cx="3886200" cy="4572000"/>
          </a:xfrm>
        </p:spPr>
        <p:txBody>
          <a:bodyPr>
            <a:normAutofit fontScale="92500" lnSpcReduction="10000"/>
          </a:bodyPr>
          <a:lstStyle/>
          <a:p>
            <a:pPr marL="320040" indent="-320040" fontAlgn="auto">
              <a:spcAft>
                <a:spcPts val="0"/>
              </a:spcAft>
              <a:buFont typeface="Wingdings"/>
              <a:buChar char=""/>
              <a:defRPr/>
            </a:pPr>
            <a:r>
              <a:rPr lang="en-US" dirty="0" smtClean="0"/>
              <a:t>Paul is asked to repeat the words below.</a:t>
            </a:r>
          </a:p>
          <a:p>
            <a:pPr marL="320040" indent="-320040" fontAlgn="auto">
              <a:spcAft>
                <a:spcPts val="0"/>
              </a:spcAft>
              <a:buFont typeface="Wingdings"/>
              <a:buChar char=""/>
              <a:defRPr/>
            </a:pPr>
            <a:endParaRPr lang="en-US" dirty="0"/>
          </a:p>
          <a:p>
            <a:pPr marL="320040" indent="-320040" fontAlgn="auto">
              <a:spcAft>
                <a:spcPts val="0"/>
              </a:spcAft>
              <a:buFont typeface="Wingdings"/>
              <a:buChar char=""/>
              <a:defRPr/>
            </a:pPr>
            <a:r>
              <a:rPr lang="en-US" dirty="0" smtClean="0"/>
              <a:t>Mama</a:t>
            </a:r>
          </a:p>
          <a:p>
            <a:pPr marL="320040" indent="-320040" fontAlgn="auto">
              <a:spcAft>
                <a:spcPts val="0"/>
              </a:spcAft>
              <a:buFont typeface="Wingdings"/>
              <a:buChar char=""/>
              <a:defRPr/>
            </a:pPr>
            <a:r>
              <a:rPr lang="en-US" dirty="0" smtClean="0"/>
              <a:t>Tip –Top</a:t>
            </a:r>
          </a:p>
          <a:p>
            <a:pPr marL="320040" indent="-320040" fontAlgn="auto">
              <a:spcAft>
                <a:spcPts val="0"/>
              </a:spcAft>
              <a:buFont typeface="Wingdings"/>
              <a:buChar char=""/>
              <a:defRPr/>
            </a:pPr>
            <a:r>
              <a:rPr lang="en-US" dirty="0" smtClean="0"/>
              <a:t>Fifty-Fifty</a:t>
            </a:r>
          </a:p>
          <a:p>
            <a:pPr marL="320040" indent="-320040" fontAlgn="auto">
              <a:spcAft>
                <a:spcPts val="0"/>
              </a:spcAft>
              <a:buFont typeface="Wingdings"/>
              <a:buChar char=""/>
              <a:defRPr/>
            </a:pPr>
            <a:r>
              <a:rPr lang="en-US" dirty="0" smtClean="0"/>
              <a:t>Thanks</a:t>
            </a:r>
          </a:p>
          <a:p>
            <a:pPr marL="320040" indent="-320040" fontAlgn="auto">
              <a:spcAft>
                <a:spcPts val="0"/>
              </a:spcAft>
              <a:buFont typeface="Wingdings"/>
              <a:buChar char=""/>
              <a:defRPr/>
            </a:pPr>
            <a:r>
              <a:rPr lang="en-US" dirty="0" smtClean="0"/>
              <a:t>Huckleberry</a:t>
            </a:r>
          </a:p>
          <a:p>
            <a:pPr marL="320040" indent="-320040" fontAlgn="auto">
              <a:spcAft>
                <a:spcPts val="0"/>
              </a:spcAft>
              <a:buFont typeface="Wingdings"/>
              <a:buChar char=""/>
              <a:defRPr/>
            </a:pPr>
            <a:r>
              <a:rPr lang="en-US" dirty="0" smtClean="0"/>
              <a:t>Baseball Player</a:t>
            </a:r>
          </a:p>
        </p:txBody>
      </p:sp>
      <p:sp>
        <p:nvSpPr>
          <p:cNvPr id="4" name="Content Placeholder 3"/>
          <p:cNvSpPr>
            <a:spLocks noGrp="1"/>
          </p:cNvSpPr>
          <p:nvPr>
            <p:ph sz="quarter" idx="2"/>
          </p:nvPr>
        </p:nvSpPr>
        <p:spPr>
          <a:xfrm>
            <a:off x="4845050" y="1589088"/>
            <a:ext cx="3886200" cy="4572000"/>
          </a:xfrm>
        </p:spPr>
        <p:txBody>
          <a:bodyPr>
            <a:normAutofit fontScale="92500" lnSpcReduction="10000"/>
          </a:bodyPr>
          <a:lstStyle/>
          <a:p>
            <a:pPr marL="320040" indent="-320040" fontAlgn="auto">
              <a:spcAft>
                <a:spcPts val="0"/>
              </a:spcAft>
              <a:buFont typeface="Wingdings"/>
              <a:buChar char=""/>
              <a:defRPr/>
            </a:pPr>
            <a:r>
              <a:rPr lang="en-US" dirty="0" smtClean="0"/>
              <a:t>He repeats some of the words clearly, but others are difficult to understand.</a:t>
            </a:r>
          </a:p>
          <a:p>
            <a:pPr marL="320040" indent="-320040" fontAlgn="auto">
              <a:spcAft>
                <a:spcPts val="0"/>
              </a:spcAft>
              <a:buFont typeface="Wingdings"/>
              <a:buChar char=""/>
              <a:defRPr/>
            </a:pPr>
            <a:endParaRPr lang="en-US" dirty="0"/>
          </a:p>
          <a:p>
            <a:pPr marL="320040" indent="-320040" fontAlgn="auto">
              <a:spcAft>
                <a:spcPts val="0"/>
              </a:spcAft>
              <a:buFont typeface="Wingdings"/>
              <a:buChar char=""/>
              <a:defRPr/>
            </a:pPr>
            <a:r>
              <a:rPr lang="en-US" dirty="0" smtClean="0"/>
              <a:t>Based on Paul’s response, he would be a given a 1 for this area of the NIH stroke scale. </a:t>
            </a:r>
          </a:p>
        </p:txBody>
      </p:sp>
      <p:sp>
        <p:nvSpPr>
          <p:cNvPr id="90116" name="TextBox 4"/>
          <p:cNvSpPr txBox="1">
            <a:spLocks noChangeArrowheads="1"/>
          </p:cNvSpPr>
          <p:nvPr/>
        </p:nvSpPr>
        <p:spPr bwMode="auto">
          <a:xfrm>
            <a:off x="6477000" y="6172200"/>
            <a:ext cx="2667000" cy="369888"/>
          </a:xfrm>
          <a:prstGeom prst="rect">
            <a:avLst/>
          </a:prstGeom>
          <a:noFill/>
          <a:ln w="9525">
            <a:noFill/>
            <a:miter lim="800000"/>
            <a:headEnd/>
            <a:tailEnd/>
          </a:ln>
        </p:spPr>
        <p:txBody>
          <a:bodyPr>
            <a:spAutoFit/>
          </a:bodyPr>
          <a:lstStyle/>
          <a:p>
            <a:r>
              <a:rPr lang="en-US">
                <a:latin typeface="Tw Cen MT" pitchFamily="34" charset="0"/>
              </a:rPr>
              <a:t>NIH Stroke Scale, 2003</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NIH Stroke Scale – Extinction and Inattention</a:t>
            </a:r>
            <a:endParaRPr lang="en-US" dirty="0"/>
          </a:p>
        </p:txBody>
      </p:sp>
      <p:sp>
        <p:nvSpPr>
          <p:cNvPr id="5" name="Content Placeholder 4"/>
          <p:cNvSpPr>
            <a:spLocks noGrp="1"/>
          </p:cNvSpPr>
          <p:nvPr>
            <p:ph sz="quarter" idx="1"/>
          </p:nvPr>
        </p:nvSpPr>
        <p:spPr/>
        <p:txBody>
          <a:bodyPr/>
          <a:lstStyle/>
          <a:p>
            <a:r>
              <a:rPr lang="en-US" dirty="0" smtClean="0"/>
              <a:t>The final category or the NIH stroke scale gave Paul a score of 1. </a:t>
            </a:r>
          </a:p>
          <a:p>
            <a:r>
              <a:rPr lang="en-US" dirty="0" smtClean="0"/>
              <a:t>After completing the NIH stroke scale, Paul has a total score of 18.</a:t>
            </a:r>
          </a:p>
          <a:p>
            <a:r>
              <a:rPr lang="en-US" dirty="0" smtClean="0"/>
              <a:t>What does this mean?</a:t>
            </a:r>
            <a:endParaRPr lang="en-US" dirty="0"/>
          </a:p>
        </p:txBody>
      </p:sp>
      <p:sp>
        <p:nvSpPr>
          <p:cNvPr id="6" name="TextBox 5"/>
          <p:cNvSpPr txBox="1"/>
          <p:nvPr/>
        </p:nvSpPr>
        <p:spPr>
          <a:xfrm>
            <a:off x="6096000" y="6400800"/>
            <a:ext cx="2819400" cy="369332"/>
          </a:xfrm>
          <a:prstGeom prst="rect">
            <a:avLst/>
          </a:prstGeom>
          <a:noFill/>
        </p:spPr>
        <p:txBody>
          <a:bodyPr wrap="square" rtlCol="0">
            <a:spAutoFit/>
          </a:bodyPr>
          <a:lstStyle/>
          <a:p>
            <a:r>
              <a:rPr lang="en-US" dirty="0" smtClean="0"/>
              <a:t>NIH Stroke Scale, 2003</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nvPr>
        </p:nvSpPr>
        <p:spPr>
          <a:xfrm>
            <a:off x="612775" y="228600"/>
            <a:ext cx="8153400" cy="990600"/>
          </a:xfrm>
        </p:spPr>
        <p:txBody>
          <a:bodyPr/>
          <a:lstStyle/>
          <a:p>
            <a:r>
              <a:rPr lang="en-US" dirty="0" smtClean="0"/>
              <a:t>NIH Stroke Scale</a:t>
            </a:r>
          </a:p>
        </p:txBody>
      </p:sp>
      <p:sp>
        <p:nvSpPr>
          <p:cNvPr id="3" name="Content Placeholder 2"/>
          <p:cNvSpPr>
            <a:spLocks noGrp="1"/>
          </p:cNvSpPr>
          <p:nvPr>
            <p:ph sz="quarter" idx="1"/>
          </p:nvPr>
        </p:nvSpPr>
        <p:spPr>
          <a:xfrm>
            <a:off x="612775" y="1600200"/>
            <a:ext cx="8153400" cy="4495800"/>
          </a:xfrm>
        </p:spPr>
        <p:txBody>
          <a:bodyPr>
            <a:normAutofit lnSpcReduction="10000"/>
          </a:bodyPr>
          <a:lstStyle/>
          <a:p>
            <a:pPr marL="320040" indent="-320040" fontAlgn="auto">
              <a:spcAft>
                <a:spcPts val="0"/>
              </a:spcAft>
              <a:buFont typeface="Wingdings"/>
              <a:buChar char=""/>
              <a:defRPr/>
            </a:pPr>
            <a:r>
              <a:rPr lang="en-US" dirty="0" smtClean="0"/>
              <a:t>The NIH Stroke Scale is helpful in measuring the severity of a stroke and is also helpful in evaluating improvement or worsening of an acute stroke patient.</a:t>
            </a:r>
          </a:p>
          <a:p>
            <a:pPr marL="320040" indent="-320040" fontAlgn="auto">
              <a:spcAft>
                <a:spcPts val="0"/>
              </a:spcAft>
              <a:buFont typeface="Wingdings"/>
              <a:buChar char=""/>
              <a:defRPr/>
            </a:pPr>
            <a:r>
              <a:rPr lang="en-US" dirty="0" smtClean="0"/>
              <a:t>The score can range from 0-42.  The higher the score, the more severe the neurological injury.</a:t>
            </a:r>
          </a:p>
          <a:p>
            <a:pPr marL="320040" indent="-320040" fontAlgn="auto">
              <a:spcAft>
                <a:spcPts val="0"/>
              </a:spcAft>
              <a:buFont typeface="Wingdings"/>
              <a:buChar char=""/>
              <a:defRPr/>
            </a:pPr>
            <a:r>
              <a:rPr lang="en-US" dirty="0" smtClean="0"/>
              <a:t>A score of 10 or greater gives a patient a less likely chance for a good recovery.</a:t>
            </a:r>
          </a:p>
          <a:p>
            <a:pPr marL="320040" indent="-320040" fontAlgn="auto">
              <a:spcAft>
                <a:spcPts val="0"/>
              </a:spcAft>
              <a:buFont typeface="Wingdings"/>
              <a:buChar char=""/>
              <a:defRPr/>
            </a:pPr>
            <a:r>
              <a:rPr lang="en-US" dirty="0" smtClean="0"/>
              <a:t>A score over 22 is considered a major stroke.</a:t>
            </a:r>
            <a:endParaRPr lang="en-US" dirty="0"/>
          </a:p>
        </p:txBody>
      </p:sp>
      <p:sp>
        <p:nvSpPr>
          <p:cNvPr id="97283" name="TextBox 4"/>
          <p:cNvSpPr txBox="1">
            <a:spLocks noChangeArrowheads="1"/>
          </p:cNvSpPr>
          <p:nvPr/>
        </p:nvSpPr>
        <p:spPr bwMode="auto">
          <a:xfrm>
            <a:off x="5181600" y="6001434"/>
            <a:ext cx="3581400" cy="646331"/>
          </a:xfrm>
          <a:prstGeom prst="rect">
            <a:avLst/>
          </a:prstGeom>
          <a:noFill/>
          <a:ln w="9525">
            <a:noFill/>
            <a:miter lim="800000"/>
            <a:headEnd/>
            <a:tailEnd/>
          </a:ln>
        </p:spPr>
        <p:txBody>
          <a:bodyPr>
            <a:spAutoFit/>
          </a:bodyPr>
          <a:lstStyle/>
          <a:p>
            <a:r>
              <a:rPr lang="en-US" dirty="0" smtClean="0">
                <a:latin typeface="Tw Cen MT" pitchFamily="34" charset="0"/>
              </a:rPr>
              <a:t>NIH Stroke Scale, 2003</a:t>
            </a:r>
          </a:p>
          <a:p>
            <a:r>
              <a:rPr lang="en-US" dirty="0" smtClean="0">
                <a:latin typeface="Tw Cen MT" pitchFamily="34" charset="0"/>
              </a:rPr>
              <a:t>Wild </a:t>
            </a:r>
            <a:r>
              <a:rPr lang="en-US" dirty="0">
                <a:latin typeface="Tw Cen MT" pitchFamily="34" charset="0"/>
              </a:rPr>
              <a:t>Iris Medical Education, </a:t>
            </a:r>
            <a:r>
              <a:rPr lang="en-US" dirty="0" smtClean="0">
                <a:latin typeface="Tw Cen MT" pitchFamily="34" charset="0"/>
              </a:rPr>
              <a:t>2010</a:t>
            </a:r>
            <a:endParaRPr lang="en-US" dirty="0">
              <a:latin typeface="Tw Cen MT"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a:xfrm>
            <a:off x="612775" y="228600"/>
            <a:ext cx="8153400" cy="990600"/>
          </a:xfrm>
        </p:spPr>
        <p:txBody>
          <a:bodyPr/>
          <a:lstStyle/>
          <a:p>
            <a:r>
              <a:rPr lang="en-US" smtClean="0"/>
              <a:t>APN CNS Role  </a:t>
            </a:r>
          </a:p>
        </p:txBody>
      </p:sp>
      <p:sp>
        <p:nvSpPr>
          <p:cNvPr id="3" name="Content Placeholder 2"/>
          <p:cNvSpPr>
            <a:spLocks noGrp="1"/>
          </p:cNvSpPr>
          <p:nvPr>
            <p:ph sz="quarter" idx="1"/>
          </p:nvPr>
        </p:nvSpPr>
        <p:spPr>
          <a:xfrm>
            <a:off x="612775" y="1600200"/>
            <a:ext cx="8153400" cy="4495800"/>
          </a:xfrm>
        </p:spPr>
        <p:txBody>
          <a:bodyPr>
            <a:normAutofit lnSpcReduction="10000"/>
          </a:bodyPr>
          <a:lstStyle/>
          <a:p>
            <a:pPr marL="320040" indent="-320040" fontAlgn="auto">
              <a:spcAft>
                <a:spcPts val="0"/>
              </a:spcAft>
              <a:buFont typeface="Wingdings"/>
              <a:buChar char=""/>
              <a:defRPr/>
            </a:pPr>
            <a:endParaRPr lang="en-US" dirty="0" smtClean="0"/>
          </a:p>
          <a:p>
            <a:pPr marL="320040" indent="-320040" fontAlgn="auto">
              <a:spcAft>
                <a:spcPts val="0"/>
              </a:spcAft>
              <a:buFont typeface="Wingdings"/>
              <a:buChar char=""/>
              <a:defRPr/>
            </a:pPr>
            <a:r>
              <a:rPr lang="en-US" dirty="0" smtClean="0"/>
              <a:t>Paul is admitted to the Intensive Care Unit for further monitoring.  You, are a CNS on that unit and are aware of his arrival.</a:t>
            </a:r>
          </a:p>
          <a:p>
            <a:pPr marL="320040" indent="-320040" fontAlgn="auto">
              <a:spcAft>
                <a:spcPts val="0"/>
              </a:spcAft>
              <a:buFont typeface="Wingdings"/>
              <a:buChar char=""/>
              <a:defRPr/>
            </a:pPr>
            <a:endParaRPr lang="en-US" dirty="0" smtClean="0"/>
          </a:p>
          <a:p>
            <a:pPr marL="320040" indent="-320040" fontAlgn="auto">
              <a:spcAft>
                <a:spcPts val="0"/>
              </a:spcAft>
              <a:buFont typeface="Wingdings"/>
              <a:buChar char=""/>
              <a:defRPr/>
            </a:pPr>
            <a:endParaRPr lang="en-US" dirty="0" smtClean="0"/>
          </a:p>
          <a:p>
            <a:pPr marL="320040" indent="-320040" fontAlgn="auto">
              <a:spcAft>
                <a:spcPts val="0"/>
              </a:spcAft>
              <a:buFont typeface="Wingdings"/>
              <a:buChar char=""/>
              <a:defRPr/>
            </a:pPr>
            <a:endParaRPr lang="en-US" dirty="0" smtClean="0"/>
          </a:p>
          <a:p>
            <a:pPr marL="320040" indent="-320040" fontAlgn="auto">
              <a:spcAft>
                <a:spcPts val="0"/>
              </a:spcAft>
              <a:buFont typeface="Wingdings"/>
              <a:buChar char=""/>
              <a:defRPr/>
            </a:pPr>
            <a:r>
              <a:rPr lang="en-US" dirty="0" smtClean="0"/>
              <a:t>As a CNS just spell out STROKES to put it all together.</a:t>
            </a:r>
          </a:p>
        </p:txBody>
      </p:sp>
      <p:pic>
        <p:nvPicPr>
          <p:cNvPr id="5121" name="Picture 1" descr="C:\Users\Owner\AppData\Local\Microsoft\Windows\Temporary Internet Files\Content.IE5\U60C9BQA\MC900290887[1].wmf"/>
          <p:cNvPicPr>
            <a:picLocks noChangeAspect="1" noChangeArrowheads="1"/>
          </p:cNvPicPr>
          <p:nvPr/>
        </p:nvPicPr>
        <p:blipFill>
          <a:blip r:embed="rId2" cstate="print"/>
          <a:srcRect/>
          <a:stretch>
            <a:fillRect/>
          </a:stretch>
        </p:blipFill>
        <p:spPr bwMode="auto">
          <a:xfrm>
            <a:off x="6477000" y="2895600"/>
            <a:ext cx="1981199" cy="1752599"/>
          </a:xfrm>
          <a:prstGeom prst="rect">
            <a:avLst/>
          </a:prstGeom>
          <a:noFill/>
        </p:spPr>
      </p:pic>
      <p:sp>
        <p:nvSpPr>
          <p:cNvPr id="2" name="TextBox 1"/>
          <p:cNvSpPr txBox="1"/>
          <p:nvPr/>
        </p:nvSpPr>
        <p:spPr>
          <a:xfrm>
            <a:off x="5562600" y="6324600"/>
            <a:ext cx="3352800" cy="369332"/>
          </a:xfrm>
          <a:prstGeom prst="rect">
            <a:avLst/>
          </a:prstGeom>
          <a:noFill/>
        </p:spPr>
        <p:txBody>
          <a:bodyPr wrap="square" rtlCol="0">
            <a:spAutoFit/>
          </a:bodyPr>
          <a:lstStyle/>
          <a:p>
            <a:r>
              <a:rPr lang="en-US" dirty="0" smtClean="0"/>
              <a:t>Microsoft Clip Art, 2010</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p:nvPr>
        </p:nvSpPr>
        <p:spPr>
          <a:xfrm>
            <a:off x="612775" y="228600"/>
            <a:ext cx="8153400" cy="990600"/>
          </a:xfrm>
        </p:spPr>
        <p:txBody>
          <a:bodyPr/>
          <a:lstStyle/>
          <a:p>
            <a:r>
              <a:rPr lang="en-US" smtClean="0"/>
              <a:t>APRN role</a:t>
            </a:r>
          </a:p>
        </p:txBody>
      </p:sp>
      <p:sp>
        <p:nvSpPr>
          <p:cNvPr id="3" name="Content Placeholder 2"/>
          <p:cNvSpPr>
            <a:spLocks noGrp="1"/>
          </p:cNvSpPr>
          <p:nvPr>
            <p:ph sz="quarter" idx="1"/>
          </p:nvPr>
        </p:nvSpPr>
        <p:spPr>
          <a:xfrm>
            <a:off x="612775" y="1600200"/>
            <a:ext cx="8153400" cy="4495800"/>
          </a:xfrm>
        </p:spPr>
        <p:txBody>
          <a:bodyPr>
            <a:normAutofit fontScale="77500" lnSpcReduction="20000"/>
          </a:bodyPr>
          <a:lstStyle/>
          <a:p>
            <a:pPr marL="320040" indent="-320040" fontAlgn="auto">
              <a:spcAft>
                <a:spcPts val="0"/>
              </a:spcAft>
              <a:buFont typeface="Wingdings"/>
              <a:buChar char=""/>
              <a:defRPr/>
            </a:pPr>
            <a:r>
              <a:rPr lang="en-US" sz="5200" b="1" dirty="0" smtClean="0"/>
              <a:t>S</a:t>
            </a:r>
            <a:r>
              <a:rPr lang="en-US" dirty="0" smtClean="0"/>
              <a:t>tay in </a:t>
            </a:r>
            <a:r>
              <a:rPr lang="en-US" b="1" dirty="0" smtClean="0"/>
              <a:t>Consultation</a:t>
            </a:r>
            <a:r>
              <a:rPr lang="en-US" dirty="0" smtClean="0"/>
              <a:t> from admit to discharge</a:t>
            </a:r>
          </a:p>
          <a:p>
            <a:pPr marL="320040" indent="-320040" fontAlgn="auto">
              <a:spcAft>
                <a:spcPts val="0"/>
              </a:spcAft>
              <a:buFont typeface="Wingdings"/>
              <a:buChar char=""/>
              <a:defRPr/>
            </a:pPr>
            <a:r>
              <a:rPr lang="en-US" sz="5200" b="1" dirty="0" smtClean="0"/>
              <a:t>T</a:t>
            </a:r>
            <a:r>
              <a:rPr lang="en-US" b="1" dirty="0" smtClean="0"/>
              <a:t>eaching and coaching </a:t>
            </a:r>
            <a:r>
              <a:rPr lang="en-US" dirty="0" smtClean="0"/>
              <a:t>nurses on strokes</a:t>
            </a:r>
          </a:p>
          <a:p>
            <a:pPr marL="320040" indent="-320040" fontAlgn="auto">
              <a:spcAft>
                <a:spcPts val="0"/>
              </a:spcAft>
              <a:buFont typeface="Wingdings"/>
              <a:buChar char=""/>
              <a:defRPr/>
            </a:pPr>
            <a:r>
              <a:rPr lang="en-US" sz="5200" b="1" dirty="0" smtClean="0"/>
              <a:t>R</a:t>
            </a:r>
            <a:r>
              <a:rPr lang="en-US" b="1" dirty="0" smtClean="0"/>
              <a:t>esearch</a:t>
            </a:r>
            <a:r>
              <a:rPr lang="en-US" dirty="0" smtClean="0"/>
              <a:t> and application of best practice</a:t>
            </a:r>
          </a:p>
          <a:p>
            <a:pPr marL="320040" indent="-320040" fontAlgn="auto">
              <a:spcAft>
                <a:spcPts val="0"/>
              </a:spcAft>
              <a:buFont typeface="Wingdings"/>
              <a:buChar char=""/>
              <a:defRPr/>
            </a:pPr>
            <a:r>
              <a:rPr lang="en-US" sz="5200" b="1" dirty="0" smtClean="0"/>
              <a:t>O</a:t>
            </a:r>
            <a:r>
              <a:rPr lang="en-US" dirty="0" smtClean="0"/>
              <a:t>ther disciplines…..</a:t>
            </a:r>
            <a:r>
              <a:rPr lang="en-US" b="1" dirty="0" smtClean="0"/>
              <a:t>Collaboration</a:t>
            </a:r>
            <a:r>
              <a:rPr lang="en-US" dirty="0" smtClean="0"/>
              <a:t> for the patient</a:t>
            </a:r>
          </a:p>
          <a:p>
            <a:pPr marL="320040" indent="-320040" fontAlgn="auto">
              <a:spcAft>
                <a:spcPts val="0"/>
              </a:spcAft>
              <a:buFont typeface="Wingdings"/>
              <a:buChar char=""/>
              <a:defRPr/>
            </a:pPr>
            <a:r>
              <a:rPr lang="en-US" sz="5600" b="1" dirty="0" smtClean="0"/>
              <a:t>K</a:t>
            </a:r>
            <a:r>
              <a:rPr lang="en-US" b="1" dirty="0" smtClean="0"/>
              <a:t>nowledge and Clinical Expertise </a:t>
            </a:r>
            <a:r>
              <a:rPr lang="en-US" dirty="0" smtClean="0"/>
              <a:t>of stroke care</a:t>
            </a:r>
          </a:p>
          <a:p>
            <a:pPr marL="320040" indent="-320040" fontAlgn="auto">
              <a:spcAft>
                <a:spcPts val="0"/>
              </a:spcAft>
              <a:buFont typeface="Wingdings"/>
              <a:buChar char=""/>
              <a:defRPr/>
            </a:pPr>
            <a:r>
              <a:rPr lang="en-US" sz="5600" b="1" dirty="0" smtClean="0"/>
              <a:t>E</a:t>
            </a:r>
            <a:r>
              <a:rPr lang="en-US" b="1" dirty="0" smtClean="0"/>
              <a:t>thical decision making </a:t>
            </a:r>
            <a:r>
              <a:rPr lang="en-US" dirty="0" smtClean="0"/>
              <a:t>when the case gets complex</a:t>
            </a:r>
          </a:p>
          <a:p>
            <a:pPr marL="320040" indent="-320040" fontAlgn="auto">
              <a:spcAft>
                <a:spcPts val="0"/>
              </a:spcAft>
              <a:buFont typeface="Wingdings"/>
              <a:buChar char=""/>
              <a:defRPr/>
            </a:pPr>
            <a:r>
              <a:rPr lang="en-US" sz="6200" b="1" dirty="0" smtClean="0"/>
              <a:t>S</a:t>
            </a:r>
            <a:r>
              <a:rPr lang="en-US" dirty="0" smtClean="0"/>
              <a:t>kills in </a:t>
            </a:r>
            <a:r>
              <a:rPr lang="en-US" b="1" dirty="0" smtClean="0"/>
              <a:t>Leadership</a:t>
            </a:r>
            <a:endParaRPr lang="en-US" b="1" dirty="0" smtClean="0">
              <a:solidFill>
                <a:srgbClr val="C00000"/>
              </a:solidFill>
            </a:endParaRPr>
          </a:p>
        </p:txBody>
      </p:sp>
      <p:sp>
        <p:nvSpPr>
          <p:cNvPr id="4" name="TextBox 3"/>
          <p:cNvSpPr txBox="1"/>
          <p:nvPr/>
        </p:nvSpPr>
        <p:spPr>
          <a:xfrm>
            <a:off x="4648200" y="6096000"/>
            <a:ext cx="4038600" cy="369332"/>
          </a:xfrm>
          <a:prstGeom prst="rect">
            <a:avLst/>
          </a:prstGeom>
          <a:noFill/>
        </p:spPr>
        <p:txBody>
          <a:bodyPr wrap="square" rtlCol="0">
            <a:spAutoFit/>
          </a:bodyPr>
          <a:lstStyle/>
          <a:p>
            <a:r>
              <a:rPr lang="en-US" dirty="0" err="1" smtClean="0"/>
              <a:t>Hamric</a:t>
            </a:r>
            <a:r>
              <a:rPr lang="en-US" dirty="0" smtClean="0"/>
              <a:t>, </a:t>
            </a:r>
            <a:r>
              <a:rPr lang="en-US" dirty="0" err="1" smtClean="0"/>
              <a:t>Spross</a:t>
            </a:r>
            <a:r>
              <a:rPr lang="en-US" dirty="0" smtClean="0"/>
              <a:t>, and Hanson (2009)</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p:nvPr>
        </p:nvSpPr>
        <p:spPr/>
        <p:txBody>
          <a:bodyPr/>
          <a:lstStyle/>
          <a:p>
            <a:r>
              <a:rPr lang="en-US" dirty="0" smtClean="0"/>
              <a:t>CNS Role</a:t>
            </a:r>
          </a:p>
        </p:txBody>
      </p:sp>
      <p:sp>
        <p:nvSpPr>
          <p:cNvPr id="100356" name="Text Placeholder 4"/>
          <p:cNvSpPr>
            <a:spLocks noGrp="1"/>
          </p:cNvSpPr>
          <p:nvPr>
            <p:ph type="body" idx="2"/>
          </p:nvPr>
        </p:nvSpPr>
        <p:spPr>
          <a:xfrm>
            <a:off x="609600" y="1752600"/>
            <a:ext cx="2133600" cy="4343400"/>
          </a:xfrm>
        </p:spPr>
        <p:txBody>
          <a:bodyPr/>
          <a:lstStyle/>
          <a:p>
            <a:r>
              <a:rPr lang="en-US" sz="3200" dirty="0" smtClean="0"/>
              <a:t>The spheres of influence</a:t>
            </a:r>
            <a:r>
              <a:rPr lang="en-US" dirty="0" smtClean="0"/>
              <a:t>.</a:t>
            </a:r>
          </a:p>
        </p:txBody>
      </p:sp>
      <p:graphicFrame>
        <p:nvGraphicFramePr>
          <p:cNvPr id="8" name="Content Placeholder 7"/>
          <p:cNvGraphicFramePr>
            <a:graphicFrameLocks noGrp="1"/>
          </p:cNvGraphicFramePr>
          <p:nvPr>
            <p:ph sz="quarter" idx="1"/>
          </p:nvPr>
        </p:nvGraphicFramePr>
        <p:xfrm>
          <a:off x="2362200" y="1752600"/>
          <a:ext cx="64008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 Placeholder 5"/>
          <p:cNvSpPr>
            <a:spLocks noGrp="1"/>
          </p:cNvSpPr>
          <p:nvPr>
            <p:ph type="body" sz="quarter" idx="4294967295"/>
          </p:nvPr>
        </p:nvSpPr>
        <p:spPr>
          <a:xfrm>
            <a:off x="5257800" y="1752600"/>
            <a:ext cx="3886200" cy="639763"/>
          </a:xfrm>
        </p:spPr>
        <p:txBody>
          <a:bodyPr>
            <a:normAutofit/>
          </a:bodyPr>
          <a:lstStyle/>
          <a:p>
            <a:pPr fontAlgn="auto">
              <a:spcAft>
                <a:spcPts val="0"/>
              </a:spcAft>
              <a:buNone/>
              <a:defRPr/>
            </a:pPr>
            <a:endParaRPr lang="en-US" dirty="0"/>
          </a:p>
        </p:txBody>
      </p:sp>
      <p:sp>
        <p:nvSpPr>
          <p:cNvPr id="10" name="TextBox 9"/>
          <p:cNvSpPr txBox="1"/>
          <p:nvPr/>
        </p:nvSpPr>
        <p:spPr>
          <a:xfrm>
            <a:off x="5486400" y="6260068"/>
            <a:ext cx="3657600" cy="646331"/>
          </a:xfrm>
          <a:prstGeom prst="rect">
            <a:avLst/>
          </a:prstGeom>
          <a:noFill/>
        </p:spPr>
        <p:txBody>
          <a:bodyPr wrap="square" rtlCol="0">
            <a:spAutoFit/>
          </a:bodyPr>
          <a:lstStyle/>
          <a:p>
            <a:r>
              <a:rPr lang="en-US" dirty="0" smtClean="0"/>
              <a:t> </a:t>
            </a:r>
            <a:r>
              <a:rPr lang="en-US" dirty="0" err="1" smtClean="0"/>
              <a:t>Hamric</a:t>
            </a:r>
            <a:r>
              <a:rPr lang="en-US" dirty="0" smtClean="0"/>
              <a:t> et al. (2009)</a:t>
            </a:r>
          </a:p>
          <a:p>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a:xfrm>
            <a:off x="612775" y="228600"/>
            <a:ext cx="8153400" cy="990600"/>
          </a:xfrm>
        </p:spPr>
        <p:txBody>
          <a:bodyPr/>
          <a:lstStyle/>
          <a:p>
            <a:r>
              <a:rPr lang="en-US" smtClean="0"/>
              <a:t>Summary</a:t>
            </a:r>
          </a:p>
        </p:txBody>
      </p:sp>
      <p:sp>
        <p:nvSpPr>
          <p:cNvPr id="3" name="Content Placeholder 2"/>
          <p:cNvSpPr>
            <a:spLocks noGrp="1"/>
          </p:cNvSpPr>
          <p:nvPr>
            <p:ph sz="quarter" idx="1"/>
          </p:nvPr>
        </p:nvSpPr>
        <p:spPr>
          <a:xfrm>
            <a:off x="612775" y="1600200"/>
            <a:ext cx="8153400" cy="4495800"/>
          </a:xfrm>
        </p:spPr>
        <p:txBody>
          <a:bodyPr>
            <a:normAutofit/>
          </a:bodyPr>
          <a:lstStyle/>
          <a:p>
            <a:pPr marL="320040" indent="-320040" fontAlgn="auto">
              <a:spcAft>
                <a:spcPts val="0"/>
              </a:spcAft>
              <a:buFont typeface="Wingdings"/>
              <a:buChar char=""/>
              <a:defRPr/>
            </a:pPr>
            <a:r>
              <a:rPr lang="en-US" dirty="0" smtClean="0"/>
              <a:t>Throughout this tutorial you should have learned.</a:t>
            </a:r>
          </a:p>
          <a:p>
            <a:pPr marL="640080" lvl="1" indent="-274320" fontAlgn="auto">
              <a:spcAft>
                <a:spcPts val="0"/>
              </a:spcAft>
              <a:buFont typeface="Wingdings 2"/>
              <a:buChar char=""/>
              <a:defRPr/>
            </a:pPr>
            <a:r>
              <a:rPr lang="en-US" dirty="0" smtClean="0"/>
              <a:t>How to define a generalized and ischemic stroke.</a:t>
            </a:r>
          </a:p>
          <a:p>
            <a:pPr marL="640080" lvl="1" indent="-274320" fontAlgn="auto">
              <a:spcAft>
                <a:spcPts val="0"/>
              </a:spcAft>
              <a:buFont typeface="Wingdings 2"/>
              <a:buChar char=""/>
              <a:defRPr/>
            </a:pPr>
            <a:r>
              <a:rPr lang="en-US" dirty="0" smtClean="0"/>
              <a:t>What the risk factors of a stroke are.</a:t>
            </a:r>
          </a:p>
          <a:p>
            <a:pPr marL="640080" lvl="1" indent="-274320" fontAlgn="auto">
              <a:spcAft>
                <a:spcPts val="0"/>
              </a:spcAft>
              <a:buFont typeface="Wingdings 2"/>
              <a:buChar char=""/>
              <a:defRPr/>
            </a:pPr>
            <a:r>
              <a:rPr lang="en-US" dirty="0" smtClean="0"/>
              <a:t>The </a:t>
            </a:r>
            <a:r>
              <a:rPr lang="en-US" dirty="0" err="1" smtClean="0"/>
              <a:t>pathophysiology</a:t>
            </a:r>
            <a:r>
              <a:rPr lang="en-US" dirty="0" smtClean="0"/>
              <a:t> of an ischemic stroke.</a:t>
            </a:r>
          </a:p>
          <a:p>
            <a:pPr marL="640080" lvl="1" indent="-274320" fontAlgn="auto">
              <a:spcAft>
                <a:spcPts val="0"/>
              </a:spcAft>
              <a:buFont typeface="Wingdings 2"/>
              <a:buChar char=""/>
              <a:defRPr/>
            </a:pPr>
            <a:r>
              <a:rPr lang="en-US" dirty="0" smtClean="0"/>
              <a:t>Understanding of the NIH stroke scale.</a:t>
            </a:r>
          </a:p>
          <a:p>
            <a:pPr marL="640080" lvl="1" indent="-274320" fontAlgn="auto">
              <a:spcAft>
                <a:spcPts val="0"/>
              </a:spcAft>
              <a:buFont typeface="Wingdings 2"/>
              <a:buChar char=""/>
              <a:defRPr/>
            </a:pPr>
            <a:r>
              <a:rPr lang="en-US" dirty="0" smtClean="0"/>
              <a:t>Review of the CNS core competencies and spheres of influence.</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a:xfrm>
            <a:off x="612775" y="228600"/>
            <a:ext cx="8153400" cy="990600"/>
          </a:xfrm>
        </p:spPr>
        <p:txBody>
          <a:bodyPr/>
          <a:lstStyle/>
          <a:p>
            <a:r>
              <a:rPr lang="en-US" smtClean="0"/>
              <a:t>Literature Cited</a:t>
            </a:r>
          </a:p>
        </p:txBody>
      </p:sp>
      <p:sp>
        <p:nvSpPr>
          <p:cNvPr id="102402" name="Content Placeholder 2"/>
          <p:cNvSpPr>
            <a:spLocks noGrp="1"/>
          </p:cNvSpPr>
          <p:nvPr>
            <p:ph sz="quarter" idx="1"/>
          </p:nvPr>
        </p:nvSpPr>
        <p:spPr>
          <a:xfrm>
            <a:off x="609600" y="1600200"/>
            <a:ext cx="8153400" cy="4495800"/>
          </a:xfrm>
        </p:spPr>
        <p:txBody>
          <a:bodyPr/>
          <a:lstStyle/>
          <a:p>
            <a:pPr>
              <a:buNone/>
            </a:pPr>
            <a:r>
              <a:rPr lang="en-US" sz="1400" dirty="0" err="1" smtClean="0"/>
              <a:t>Hamric</a:t>
            </a:r>
            <a:r>
              <a:rPr lang="en-US" sz="1400" dirty="0" smtClean="0"/>
              <a:t>, A.B., </a:t>
            </a:r>
            <a:r>
              <a:rPr lang="en-US" sz="1400" dirty="0" err="1" smtClean="0"/>
              <a:t>Spross</a:t>
            </a:r>
            <a:r>
              <a:rPr lang="en-US" sz="1400" dirty="0" smtClean="0"/>
              <a:t>, J.A., &amp; Hanson, C.M. (2009).  </a:t>
            </a:r>
            <a:r>
              <a:rPr lang="en-US" sz="1400" i="1" dirty="0" smtClean="0"/>
              <a:t>Advanced practice nursing: An integrative approach </a:t>
            </a:r>
            <a:r>
              <a:rPr lang="en-US" sz="1400" dirty="0" smtClean="0"/>
              <a:t>(4</a:t>
            </a:r>
            <a:r>
              <a:rPr lang="en-US" sz="1400" baseline="30000" dirty="0" smtClean="0"/>
              <a:t>th</a:t>
            </a:r>
            <a:r>
              <a:rPr lang="en-US" sz="1400" dirty="0" smtClean="0"/>
              <a:t> </a:t>
            </a:r>
            <a:r>
              <a:rPr lang="en-US" sz="1400" dirty="0" err="1" smtClean="0"/>
              <a:t>ed</a:t>
            </a:r>
            <a:r>
              <a:rPr lang="en-US" sz="1400" dirty="0" smtClean="0"/>
              <a:t>).  St. Louis, MO: Elsevier Saunders.</a:t>
            </a:r>
          </a:p>
          <a:p>
            <a:pPr>
              <a:buNone/>
            </a:pPr>
            <a:r>
              <a:rPr lang="en-US" sz="1400" dirty="0" smtClean="0"/>
              <a:t>Bergman, D. (2011). Preventing recurrent </a:t>
            </a:r>
            <a:r>
              <a:rPr lang="en-US" sz="1400" dirty="0" err="1" smtClean="0"/>
              <a:t>cerebrovascular</a:t>
            </a:r>
            <a:r>
              <a:rPr lang="en-US" sz="1400" dirty="0" smtClean="0"/>
              <a:t> events in patients with stroke or transient ischemic attack: The current data.  </a:t>
            </a:r>
            <a:r>
              <a:rPr lang="en-US" sz="1400" i="1" dirty="0" smtClean="0"/>
              <a:t>Journal of the American Academy of Nurse Practitioners, 23 </a:t>
            </a:r>
            <a:r>
              <a:rPr lang="en-US" sz="1400" dirty="0" smtClean="0"/>
              <a:t>(2011), 659-666.  </a:t>
            </a:r>
            <a:r>
              <a:rPr lang="en-US" sz="1400" dirty="0" err="1" smtClean="0"/>
              <a:t>doi</a:t>
            </a:r>
            <a:r>
              <a:rPr lang="en-US" sz="1400" dirty="0" smtClean="0"/>
              <a:t>: 10.1037/0278-6133.24.2.225.</a:t>
            </a:r>
          </a:p>
          <a:p>
            <a:pPr>
              <a:buNone/>
            </a:pPr>
            <a:r>
              <a:rPr lang="en-US" sz="1400" dirty="0" smtClean="0"/>
              <a:t>Katz, M.J. (2010). Stroke ICU and potential complications.  </a:t>
            </a:r>
            <a:r>
              <a:rPr lang="en-US" sz="1400" i="1" dirty="0" smtClean="0"/>
              <a:t>Wild Iris Medical Education</a:t>
            </a:r>
            <a:r>
              <a:rPr lang="en-US" sz="1400" dirty="0" smtClean="0"/>
              <a:t>.  Retrieved from </a:t>
            </a:r>
            <a:r>
              <a:rPr lang="en-US" sz="1400" dirty="0" smtClean="0">
                <a:hlinkClick r:id="rId2"/>
              </a:rPr>
              <a:t>http://www.nursingceu.com/courses/328/indexx_nceu.html</a:t>
            </a:r>
            <a:endParaRPr lang="en-US" sz="1400" dirty="0" smtClean="0"/>
          </a:p>
          <a:p>
            <a:pPr>
              <a:buNone/>
            </a:pPr>
            <a:r>
              <a:rPr lang="en-US" sz="1400" dirty="0" smtClean="0"/>
              <a:t>Gibson, C.M., (2011). Stroke Pathophysiology.  </a:t>
            </a:r>
            <a:r>
              <a:rPr lang="en-US" sz="1400" i="1" dirty="0" err="1" smtClean="0"/>
              <a:t>Wikidoc</a:t>
            </a:r>
            <a:r>
              <a:rPr lang="en-US" sz="1400" i="1" dirty="0" smtClean="0"/>
              <a:t>.</a:t>
            </a:r>
            <a:r>
              <a:rPr lang="en-US" sz="1400" dirty="0" smtClean="0"/>
              <a:t>  Retrieved from </a:t>
            </a:r>
            <a:r>
              <a:rPr lang="en-US" sz="1400" dirty="0" smtClean="0">
                <a:hlinkClick r:id="rId3"/>
              </a:rPr>
              <a:t>http://www.wikidoc.org/index.php/Stroke_pathophysiology</a:t>
            </a:r>
            <a:endParaRPr lang="en-US" sz="1400" dirty="0" smtClean="0"/>
          </a:p>
          <a:p>
            <a:pPr>
              <a:buNone/>
            </a:pPr>
            <a:r>
              <a:rPr lang="en-US" sz="1400" dirty="0" smtClean="0"/>
              <a:t>National Institute of Health Stroke Scale (NIHSS).  (2003).  </a:t>
            </a:r>
            <a:r>
              <a:rPr lang="en-US" sz="1400" i="1" dirty="0" smtClean="0"/>
              <a:t>NIH Stroke Scale. </a:t>
            </a:r>
            <a:r>
              <a:rPr lang="en-US" sz="1400" dirty="0" smtClean="0"/>
              <a:t> Retrieved  from  </a:t>
            </a:r>
            <a:r>
              <a:rPr lang="en-US" sz="1400" dirty="0" smtClean="0">
                <a:hlinkClick r:id="rId4"/>
              </a:rPr>
              <a:t>http://www.nihstrokescale.org/</a:t>
            </a:r>
            <a:endParaRPr lang="en-US" sz="1400" dirty="0" smtClean="0"/>
          </a:p>
          <a:p>
            <a:pPr>
              <a:buNone/>
            </a:pPr>
            <a:r>
              <a:rPr lang="en-US" sz="1400" dirty="0" err="1" smtClean="0"/>
              <a:t>Porth</a:t>
            </a:r>
            <a:r>
              <a:rPr lang="en-US" sz="1400" dirty="0" smtClean="0"/>
              <a:t>, C.M. &amp; </a:t>
            </a:r>
            <a:r>
              <a:rPr lang="en-US" sz="1400" dirty="0" err="1" smtClean="0"/>
              <a:t>Matfin</a:t>
            </a:r>
            <a:r>
              <a:rPr lang="en-US" sz="1400" dirty="0" smtClean="0"/>
              <a:t>, G. (2009).  </a:t>
            </a:r>
            <a:r>
              <a:rPr lang="en-US" sz="1400" i="1" dirty="0" smtClean="0"/>
              <a:t>Pathophysiology: Concepts of altered health states</a:t>
            </a:r>
            <a:r>
              <a:rPr lang="en-US" sz="1400" dirty="0" smtClean="0"/>
              <a:t> (8</a:t>
            </a:r>
            <a:r>
              <a:rPr lang="en-US" sz="1400" baseline="30000" dirty="0" smtClean="0"/>
              <a:t>th</a:t>
            </a:r>
            <a:r>
              <a:rPr lang="en-US" sz="1400" dirty="0" smtClean="0"/>
              <a:t> </a:t>
            </a:r>
            <a:r>
              <a:rPr lang="en-US" sz="1400" dirty="0" err="1" smtClean="0"/>
              <a:t>ed</a:t>
            </a:r>
            <a:r>
              <a:rPr lang="en-US" sz="1400" dirty="0" smtClean="0"/>
              <a:t>). Philadelphia: Lippincott, Williams, &amp; Wilkins.</a:t>
            </a:r>
          </a:p>
          <a:p>
            <a:pPr>
              <a:buNone/>
            </a:pPr>
            <a:endParaRPr lang="en-US" sz="1400" dirty="0" smtClean="0"/>
          </a:p>
          <a:p>
            <a:pPr>
              <a:buNone/>
            </a:pPr>
            <a:endParaRPr lang="en-US" sz="14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612775" y="228600"/>
            <a:ext cx="8153400" cy="990600"/>
          </a:xfrm>
        </p:spPr>
        <p:txBody>
          <a:bodyPr/>
          <a:lstStyle/>
          <a:p>
            <a:r>
              <a:rPr lang="en-US" smtClean="0"/>
              <a:t>Case Study</a:t>
            </a:r>
          </a:p>
        </p:txBody>
      </p:sp>
      <p:sp>
        <p:nvSpPr>
          <p:cNvPr id="3" name="Content Placeholder 2"/>
          <p:cNvSpPr>
            <a:spLocks noGrp="1"/>
          </p:cNvSpPr>
          <p:nvPr>
            <p:ph sz="quarter" idx="1"/>
          </p:nvPr>
        </p:nvSpPr>
        <p:spPr>
          <a:xfrm>
            <a:off x="612775" y="1600200"/>
            <a:ext cx="8153400" cy="4495800"/>
          </a:xfrm>
        </p:spPr>
        <p:txBody>
          <a:bodyPr>
            <a:normAutofit fontScale="92500" lnSpcReduction="20000"/>
          </a:bodyPr>
          <a:lstStyle/>
          <a:p>
            <a:pPr marL="320040" indent="-320040" fontAlgn="auto">
              <a:spcAft>
                <a:spcPts val="0"/>
              </a:spcAft>
              <a:buFont typeface="Wingdings"/>
              <a:buChar char=""/>
              <a:defRPr/>
            </a:pPr>
            <a:r>
              <a:rPr lang="en-US" dirty="0" smtClean="0"/>
              <a:t>Paul is a 65 year old admitted with stroke like symptoms.  He was brought to the Emergency Room by his wife who stated “he was acting funny this morning.” </a:t>
            </a:r>
          </a:p>
          <a:p>
            <a:pPr marL="320040" indent="-320040" fontAlgn="auto">
              <a:spcAft>
                <a:spcPts val="0"/>
              </a:spcAft>
              <a:buFont typeface="Wingdings" pitchFamily="2" charset="2"/>
              <a:buChar char="q"/>
              <a:defRPr/>
            </a:pPr>
            <a:r>
              <a:rPr lang="en-US" dirty="0" smtClean="0"/>
              <a:t>His history and physical reports that he has had </a:t>
            </a:r>
            <a:r>
              <a:rPr lang="en-US" dirty="0" smtClean="0">
                <a:hlinkClick r:id="rId2" action="ppaction://hlinksldjump" tooltip="A &quot;mini stroke&quot; that lasts less than 24 hours and has a temporary disturbance in blood flow."/>
              </a:rPr>
              <a:t>Transient Ischemic Attacks (TIA’s)</a:t>
            </a:r>
            <a:r>
              <a:rPr lang="en-US" dirty="0" smtClean="0"/>
              <a:t> in the past and is currently on Coumadin for atrial fibrillation.  Paul’s wife states he stopped taking his Coumadin two weeks ago because he thought it was the cause of his dizziness. He has hypertension, is diabetic, obese, and has been smoking for 40+ years.  His father died of a stroke.</a:t>
            </a:r>
            <a:endParaRPr lang="en-US" dirty="0"/>
          </a:p>
        </p:txBody>
      </p:sp>
      <p:sp>
        <p:nvSpPr>
          <p:cNvPr id="2" name="TextBox 1"/>
          <p:cNvSpPr txBox="1"/>
          <p:nvPr/>
        </p:nvSpPr>
        <p:spPr>
          <a:xfrm>
            <a:off x="6324600" y="6172200"/>
            <a:ext cx="2514600" cy="369332"/>
          </a:xfrm>
          <a:prstGeom prst="rect">
            <a:avLst/>
          </a:prstGeom>
          <a:noFill/>
        </p:spPr>
        <p:txBody>
          <a:bodyPr wrap="square" rtlCol="0">
            <a:spAutoFit/>
          </a:bodyPr>
          <a:lstStyle/>
          <a:p>
            <a:r>
              <a:rPr lang="en-US" dirty="0" err="1" smtClean="0"/>
              <a:t>Porth</a:t>
            </a:r>
            <a:r>
              <a:rPr lang="en-US" dirty="0" smtClean="0"/>
              <a:t> &amp; </a:t>
            </a:r>
            <a:r>
              <a:rPr lang="en-US" dirty="0" err="1" smtClean="0"/>
              <a:t>Matfin</a:t>
            </a:r>
            <a:r>
              <a:rPr lang="en-US" dirty="0"/>
              <a:t> </a:t>
            </a:r>
            <a:r>
              <a:rPr lang="en-US" dirty="0" smtClean="0"/>
              <a:t>(2009)</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dirty="0" smtClean="0"/>
              <a:t>Paul’s risk factors</a:t>
            </a:r>
          </a:p>
        </p:txBody>
      </p:sp>
      <p:sp>
        <p:nvSpPr>
          <p:cNvPr id="31746" name="Content Placeholder 2"/>
          <p:cNvSpPr>
            <a:spLocks noGrp="1"/>
          </p:cNvSpPr>
          <p:nvPr>
            <p:ph sz="quarter" idx="2"/>
          </p:nvPr>
        </p:nvSpPr>
        <p:spPr>
          <a:xfrm>
            <a:off x="457200" y="2174875"/>
            <a:ext cx="4040188" cy="2625725"/>
          </a:xfrm>
        </p:spPr>
        <p:txBody>
          <a:bodyPr/>
          <a:lstStyle/>
          <a:p>
            <a:r>
              <a:rPr lang="en-US" dirty="0" smtClean="0"/>
              <a:t>HTN</a:t>
            </a:r>
          </a:p>
          <a:p>
            <a:r>
              <a:rPr lang="en-US" dirty="0" smtClean="0"/>
              <a:t>Smoking</a:t>
            </a:r>
          </a:p>
          <a:p>
            <a:r>
              <a:rPr lang="en-US" dirty="0" smtClean="0"/>
              <a:t>Diabetes</a:t>
            </a:r>
          </a:p>
          <a:p>
            <a:r>
              <a:rPr lang="en-US" dirty="0" smtClean="0"/>
              <a:t>Cardiac Disease</a:t>
            </a:r>
          </a:p>
          <a:p>
            <a:r>
              <a:rPr lang="en-US" dirty="0" smtClean="0"/>
              <a:t>Obesity</a:t>
            </a:r>
          </a:p>
          <a:p>
            <a:r>
              <a:rPr lang="en-US" dirty="0" smtClean="0"/>
              <a:t>Inactivity</a:t>
            </a:r>
          </a:p>
        </p:txBody>
      </p:sp>
      <p:sp>
        <p:nvSpPr>
          <p:cNvPr id="31747" name="Content Placeholder 5"/>
          <p:cNvSpPr>
            <a:spLocks noGrp="1"/>
          </p:cNvSpPr>
          <p:nvPr>
            <p:ph sz="quarter" idx="4"/>
          </p:nvPr>
        </p:nvSpPr>
        <p:spPr>
          <a:xfrm>
            <a:off x="4645025" y="2174875"/>
            <a:ext cx="4041775" cy="2625725"/>
          </a:xfrm>
        </p:spPr>
        <p:txBody>
          <a:bodyPr/>
          <a:lstStyle/>
          <a:p>
            <a:r>
              <a:rPr lang="en-US" dirty="0" smtClean="0"/>
              <a:t>Age</a:t>
            </a:r>
          </a:p>
          <a:p>
            <a:r>
              <a:rPr lang="en-US" dirty="0" smtClean="0"/>
              <a:t>Sex</a:t>
            </a:r>
          </a:p>
          <a:p>
            <a:r>
              <a:rPr lang="en-US" dirty="0" smtClean="0"/>
              <a:t>Heredity</a:t>
            </a:r>
          </a:p>
        </p:txBody>
      </p:sp>
      <p:sp>
        <p:nvSpPr>
          <p:cNvPr id="31748" name="Text Placeholder 3"/>
          <p:cNvSpPr>
            <a:spLocks noGrp="1"/>
          </p:cNvSpPr>
          <p:nvPr>
            <p:ph type="body" sz="quarter" idx="1"/>
          </p:nvPr>
        </p:nvSpPr>
        <p:spPr>
          <a:xfrm>
            <a:off x="457200" y="1752600"/>
            <a:ext cx="4040188" cy="422275"/>
          </a:xfrm>
        </p:spPr>
        <p:txBody>
          <a:bodyPr/>
          <a:lstStyle/>
          <a:p>
            <a:r>
              <a:rPr lang="en-US" smtClean="0"/>
              <a:t>Modifiable</a:t>
            </a:r>
          </a:p>
        </p:txBody>
      </p:sp>
      <p:sp>
        <p:nvSpPr>
          <p:cNvPr id="5" name="Text Placeholder 4"/>
          <p:cNvSpPr>
            <a:spLocks noGrp="1"/>
          </p:cNvSpPr>
          <p:nvPr>
            <p:ph type="body" sz="quarter" idx="3"/>
          </p:nvPr>
        </p:nvSpPr>
        <p:spPr>
          <a:xfrm>
            <a:off x="4645025" y="1752600"/>
            <a:ext cx="4041775" cy="422275"/>
          </a:xfrm>
        </p:spPr>
        <p:txBody>
          <a:bodyPr>
            <a:normAutofit/>
          </a:bodyPr>
          <a:lstStyle/>
          <a:p>
            <a:pPr fontAlgn="auto">
              <a:spcAft>
                <a:spcPts val="0"/>
              </a:spcAft>
              <a:defRPr/>
            </a:pPr>
            <a:r>
              <a:rPr lang="en-US" dirty="0" smtClean="0"/>
              <a:t>Not Modifiable</a:t>
            </a:r>
            <a:endParaRPr lang="en-US" dirty="0"/>
          </a:p>
        </p:txBody>
      </p:sp>
      <p:sp>
        <p:nvSpPr>
          <p:cNvPr id="2" name="TextBox 1"/>
          <p:cNvSpPr txBox="1"/>
          <p:nvPr/>
        </p:nvSpPr>
        <p:spPr>
          <a:xfrm>
            <a:off x="6172200" y="5791200"/>
            <a:ext cx="2819400" cy="923330"/>
          </a:xfrm>
          <a:prstGeom prst="rect">
            <a:avLst/>
          </a:prstGeom>
          <a:noFill/>
        </p:spPr>
        <p:txBody>
          <a:bodyPr wrap="square" rtlCol="0">
            <a:spAutoFit/>
          </a:bodyPr>
          <a:lstStyle/>
          <a:p>
            <a:endParaRPr lang="en-US" dirty="0" smtClean="0"/>
          </a:p>
          <a:p>
            <a:r>
              <a:rPr lang="en-US" dirty="0" err="1" smtClean="0"/>
              <a:t>Porth</a:t>
            </a:r>
            <a:r>
              <a:rPr lang="en-US" dirty="0" smtClean="0"/>
              <a:t> </a:t>
            </a:r>
            <a:r>
              <a:rPr lang="en-US" dirty="0"/>
              <a:t>&amp;</a:t>
            </a:r>
            <a:r>
              <a:rPr lang="en-US" dirty="0" err="1" smtClean="0"/>
              <a:t>Matfin</a:t>
            </a:r>
            <a:r>
              <a:rPr lang="en-US" dirty="0" smtClean="0"/>
              <a:t> (2009)</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4"/>
          <p:cNvSpPr>
            <a:spLocks noGrp="1"/>
          </p:cNvSpPr>
          <p:nvPr>
            <p:ph type="title"/>
          </p:nvPr>
        </p:nvSpPr>
        <p:spPr>
          <a:xfrm>
            <a:off x="612775" y="228600"/>
            <a:ext cx="8153400" cy="990600"/>
          </a:xfrm>
        </p:spPr>
        <p:txBody>
          <a:bodyPr/>
          <a:lstStyle/>
          <a:p>
            <a:r>
              <a:rPr lang="en-US" smtClean="0"/>
              <a:t>Case Study</a:t>
            </a:r>
          </a:p>
        </p:txBody>
      </p:sp>
      <p:sp>
        <p:nvSpPr>
          <p:cNvPr id="34818" name="Content Placeholder 5"/>
          <p:cNvSpPr>
            <a:spLocks noGrp="1"/>
          </p:cNvSpPr>
          <p:nvPr>
            <p:ph sz="quarter" idx="1"/>
          </p:nvPr>
        </p:nvSpPr>
        <p:spPr>
          <a:xfrm>
            <a:off x="609600" y="1600200"/>
            <a:ext cx="8153400" cy="4495800"/>
          </a:xfrm>
        </p:spPr>
        <p:txBody>
          <a:bodyPr/>
          <a:lstStyle/>
          <a:p>
            <a:pPr marL="0" indent="0">
              <a:buFont typeface="Wingdings" pitchFamily="2" charset="2"/>
              <a:buNone/>
            </a:pPr>
            <a:r>
              <a:rPr lang="en-US" dirty="0" smtClean="0"/>
              <a:t>In Paul’s case the stroke symptoms are most likely caused by his uncontrolled </a:t>
            </a:r>
            <a:r>
              <a:rPr lang="en-US" dirty="0" smtClean="0">
                <a:hlinkClick r:id="rId2" action="ppaction://hlinksldjump" tooltip="Disorganized atrial impulses that prevent solid atrial contraction.  The EKG will have no obvious &quot;P&quot; waves. "/>
              </a:rPr>
              <a:t>atrial fibrillation</a:t>
            </a:r>
            <a:r>
              <a:rPr lang="en-US" dirty="0" smtClean="0"/>
              <a:t>.</a:t>
            </a:r>
          </a:p>
          <a:p>
            <a:pPr marL="0" indent="0">
              <a:buFont typeface="Wingdings" pitchFamily="2" charset="2"/>
              <a:buNone/>
            </a:pPr>
            <a:endParaRPr lang="en-US" dirty="0" smtClean="0"/>
          </a:p>
          <a:p>
            <a:pPr marL="0" indent="0">
              <a:buFont typeface="Wingdings" pitchFamily="2" charset="2"/>
              <a:buNone/>
            </a:pPr>
            <a:endParaRPr lang="en-US" dirty="0" smtClean="0"/>
          </a:p>
          <a:p>
            <a:pPr marL="0" indent="0">
              <a:buFont typeface="Wingdings" pitchFamily="2" charset="2"/>
              <a:buNone/>
            </a:pPr>
            <a:endParaRPr lang="en-US" dirty="0" smtClean="0"/>
          </a:p>
          <a:p>
            <a:pPr marL="0" indent="0">
              <a:buFont typeface="Wingdings" pitchFamily="2" charset="2"/>
              <a:buNone/>
            </a:pPr>
            <a:endParaRPr lang="en-US" dirty="0" smtClean="0"/>
          </a:p>
          <a:p>
            <a:pPr marL="0" indent="0">
              <a:buFont typeface="Wingdings" pitchFamily="2" charset="2"/>
              <a:buNone/>
            </a:pPr>
            <a:endParaRPr lang="en-US" dirty="0" smtClean="0"/>
          </a:p>
        </p:txBody>
      </p:sp>
      <p:sp>
        <p:nvSpPr>
          <p:cNvPr id="34820" name="TextBox 2"/>
          <p:cNvSpPr txBox="1">
            <a:spLocks noChangeArrowheads="1"/>
          </p:cNvSpPr>
          <p:nvPr/>
        </p:nvSpPr>
        <p:spPr bwMode="auto">
          <a:xfrm>
            <a:off x="2895600" y="5867400"/>
            <a:ext cx="6172200" cy="646331"/>
          </a:xfrm>
          <a:prstGeom prst="rect">
            <a:avLst/>
          </a:prstGeom>
          <a:noFill/>
          <a:ln w="9525">
            <a:noFill/>
            <a:miter lim="800000"/>
            <a:headEnd/>
            <a:tailEnd/>
          </a:ln>
        </p:spPr>
        <p:txBody>
          <a:bodyPr wrap="square">
            <a:spAutoFit/>
          </a:bodyPr>
          <a:lstStyle/>
          <a:p>
            <a:r>
              <a:rPr lang="en-US" dirty="0" err="1" smtClean="0">
                <a:latin typeface="Tw Cen MT" pitchFamily="34" charset="0"/>
              </a:rPr>
              <a:t>Porth</a:t>
            </a:r>
            <a:r>
              <a:rPr lang="en-US" dirty="0" smtClean="0">
                <a:latin typeface="Tw Cen MT" pitchFamily="34" charset="0"/>
              </a:rPr>
              <a:t> &amp; </a:t>
            </a:r>
            <a:r>
              <a:rPr lang="en-US" dirty="0" err="1" smtClean="0">
                <a:latin typeface="Tw Cen MT" pitchFamily="34" charset="0"/>
              </a:rPr>
              <a:t>Matfin</a:t>
            </a:r>
            <a:r>
              <a:rPr lang="en-US" dirty="0" smtClean="0">
                <a:latin typeface="Tw Cen MT" pitchFamily="34" charset="0"/>
              </a:rPr>
              <a:t> (2009)</a:t>
            </a:r>
          </a:p>
          <a:p>
            <a:r>
              <a:rPr lang="en-US" dirty="0" smtClean="0">
                <a:latin typeface="Tw Cen MT" pitchFamily="34" charset="0"/>
              </a:rPr>
              <a:t>Used with permission from Linda Bay, Alverno College</a:t>
            </a:r>
            <a:endParaRPr lang="en-US" dirty="0">
              <a:latin typeface="Tw Cen MT" pitchFamily="34" charset="0"/>
            </a:endParaRPr>
          </a:p>
        </p:txBody>
      </p:sp>
      <p:pic>
        <p:nvPicPr>
          <p:cNvPr id="7" name="Picture 6" descr="scan0001"/>
          <p:cNvPicPr/>
          <p:nvPr/>
        </p:nvPicPr>
        <p:blipFill>
          <a:blip r:embed="rId3" cstate="print"/>
          <a:srcRect/>
          <a:stretch>
            <a:fillRect/>
          </a:stretch>
        </p:blipFill>
        <p:spPr bwMode="auto">
          <a:xfrm>
            <a:off x="1378775" y="3200400"/>
            <a:ext cx="6386450" cy="2209800"/>
          </a:xfrm>
          <a:prstGeom prst="rect">
            <a:avLst/>
          </a:prstGeom>
          <a:noFill/>
          <a:ln w="12700">
            <a:solidFill>
              <a:schemeClr val="tx1"/>
            </a:solid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fontAlgn="auto">
              <a:spcAft>
                <a:spcPts val="0"/>
              </a:spcAft>
              <a:defRPr/>
            </a:pPr>
            <a:r>
              <a:rPr lang="en-US" dirty="0" smtClean="0"/>
              <a:t>Ischemic Stroke Pathophysiology</a:t>
            </a:r>
            <a:endParaRPr lang="en-US" dirty="0"/>
          </a:p>
        </p:txBody>
      </p:sp>
      <p:graphicFrame>
        <p:nvGraphicFramePr>
          <p:cNvPr id="4" name="Content Placeholder 3"/>
          <p:cNvGraphicFramePr>
            <a:graphicFrameLocks noGrp="1"/>
          </p:cNvGraphicFramePr>
          <p:nvPr>
            <p:ph sz="quarter" idx="1"/>
          </p:nvPr>
        </p:nvGraphicFramePr>
        <p:xfrm>
          <a:off x="612648" y="1600200"/>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324600" y="5867400"/>
            <a:ext cx="2590800" cy="369332"/>
          </a:xfrm>
          <a:prstGeom prst="rect">
            <a:avLst/>
          </a:prstGeom>
          <a:noFill/>
        </p:spPr>
        <p:txBody>
          <a:bodyPr wrap="square" rtlCol="0">
            <a:spAutoFit/>
          </a:bodyPr>
          <a:lstStyle/>
          <a:p>
            <a:r>
              <a:rPr lang="en-US" dirty="0" err="1" smtClean="0"/>
              <a:t>Porth</a:t>
            </a:r>
            <a:r>
              <a:rPr lang="en-US" dirty="0" smtClean="0"/>
              <a:t> &amp; </a:t>
            </a:r>
            <a:r>
              <a:rPr lang="en-US" dirty="0" err="1" smtClean="0"/>
              <a:t>Matfin</a:t>
            </a:r>
            <a:r>
              <a:rPr lang="en-US" dirty="0" smtClean="0"/>
              <a:t> (2009)</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Median</Template>
  <TotalTime>2489</TotalTime>
  <Words>3904</Words>
  <Application>Microsoft Office PowerPoint</Application>
  <PresentationFormat>On-screen Show (4:3)</PresentationFormat>
  <Paragraphs>423</Paragraphs>
  <Slides>58</Slides>
  <Notes>1</Notes>
  <HiddenSlides>0</HiddenSlides>
  <MMClips>8</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Median</vt:lpstr>
      <vt:lpstr> Stroke….It’s no Joke Nursing Assessment and Care</vt:lpstr>
      <vt:lpstr>Logistics of the Tutorial</vt:lpstr>
      <vt:lpstr>Statistics</vt:lpstr>
      <vt:lpstr>Objectives</vt:lpstr>
      <vt:lpstr>Stroke Review</vt:lpstr>
      <vt:lpstr>Case Study</vt:lpstr>
      <vt:lpstr>Paul’s risk factors</vt:lpstr>
      <vt:lpstr>Case Study</vt:lpstr>
      <vt:lpstr>Ischemic Stroke Pathophysiology</vt:lpstr>
      <vt:lpstr>Ischemic Stroke Pathophysiology</vt:lpstr>
      <vt:lpstr>Ischemic Stroke Pathophysiology</vt:lpstr>
      <vt:lpstr>Ischemic Stroke Pathophysiology</vt:lpstr>
      <vt:lpstr>Ischemic Stroke Pathophysiology</vt:lpstr>
      <vt:lpstr>Ischemic Stroke Pathophysiology</vt:lpstr>
      <vt:lpstr>Ischemic Stroke Pathophysiology</vt:lpstr>
      <vt:lpstr>NIH Stroke Scale</vt:lpstr>
      <vt:lpstr>Case Study</vt:lpstr>
      <vt:lpstr>NIH Stroke Scale – Level of Consciousness</vt:lpstr>
      <vt:lpstr>Slide 19</vt:lpstr>
      <vt:lpstr>Slide 20</vt:lpstr>
      <vt:lpstr>NIH Stroke Scale – Level of Consciousness - Questions</vt:lpstr>
      <vt:lpstr>Slide 22</vt:lpstr>
      <vt:lpstr>Slide 23</vt:lpstr>
      <vt:lpstr>NIH Stroke Scale – Level of Consciousness - Commands</vt:lpstr>
      <vt:lpstr>Slide 25</vt:lpstr>
      <vt:lpstr>Slide 26</vt:lpstr>
      <vt:lpstr>Case Study</vt:lpstr>
      <vt:lpstr>NIH Stroke Scale – Best Gaze</vt:lpstr>
      <vt:lpstr>NIH Stroke Scale - Visual</vt:lpstr>
      <vt:lpstr>NIH Stroke Scale – Facial Palsy</vt:lpstr>
      <vt:lpstr>Case Study</vt:lpstr>
      <vt:lpstr>NIH Stoke Scale – Motor Arm</vt:lpstr>
      <vt:lpstr>NIH Stroke Scale – Motor Leg</vt:lpstr>
      <vt:lpstr>Case Study</vt:lpstr>
      <vt:lpstr>NIH Stroke Scale – Limb Ataxia</vt:lpstr>
      <vt:lpstr>Slide 36</vt:lpstr>
      <vt:lpstr>Slide 37</vt:lpstr>
      <vt:lpstr>NIH Stroke Scale - Sensory</vt:lpstr>
      <vt:lpstr>Slide 39</vt:lpstr>
      <vt:lpstr>Slide 40</vt:lpstr>
      <vt:lpstr>NIH Stroke Scale – Best Language</vt:lpstr>
      <vt:lpstr>NIH Stroke Scale – Best Language</vt:lpstr>
      <vt:lpstr>Slide 43</vt:lpstr>
      <vt:lpstr>Slide 44</vt:lpstr>
      <vt:lpstr>NIH Stroke Scale – Best Language</vt:lpstr>
      <vt:lpstr>Slide 46</vt:lpstr>
      <vt:lpstr>Slide 47</vt:lpstr>
      <vt:lpstr>NIH Stroke Scale – Best Language</vt:lpstr>
      <vt:lpstr>Slide 49</vt:lpstr>
      <vt:lpstr>Slide 50</vt:lpstr>
      <vt:lpstr>NIH Stroke Scale - Dysarthria</vt:lpstr>
      <vt:lpstr>NIH Stroke Scale – Extinction and Inattention</vt:lpstr>
      <vt:lpstr>NIH Stroke Scale</vt:lpstr>
      <vt:lpstr>APN CNS Role  </vt:lpstr>
      <vt:lpstr>APRN role</vt:lpstr>
      <vt:lpstr>CNS Role</vt:lpstr>
      <vt:lpstr>Summary</vt:lpstr>
      <vt:lpstr>Literature Cited</vt:lpstr>
    </vt:vector>
  </TitlesOfParts>
  <Company>Alverno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Ten Minutes About:</dc:title>
  <dc:creator>AdminEx</dc:creator>
  <cp:lastModifiedBy>Owner</cp:lastModifiedBy>
  <cp:revision>204</cp:revision>
  <dcterms:created xsi:type="dcterms:W3CDTF">2012-01-20T18:29:31Z</dcterms:created>
  <dcterms:modified xsi:type="dcterms:W3CDTF">2012-04-27T22:51:20Z</dcterms:modified>
</cp:coreProperties>
</file>